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321" r:id="rId2"/>
    <p:sldId id="297" r:id="rId3"/>
    <p:sldId id="288" r:id="rId4"/>
    <p:sldId id="298" r:id="rId5"/>
    <p:sldId id="299" r:id="rId6"/>
    <p:sldId id="300" r:id="rId7"/>
    <p:sldId id="301" r:id="rId8"/>
    <p:sldId id="302" r:id="rId9"/>
    <p:sldId id="303" r:id="rId10"/>
    <p:sldId id="308" r:id="rId11"/>
    <p:sldId id="305" r:id="rId12"/>
    <p:sldId id="306" r:id="rId13"/>
    <p:sldId id="307" r:id="rId14"/>
    <p:sldId id="309" r:id="rId15"/>
    <p:sldId id="310" r:id="rId16"/>
    <p:sldId id="311" r:id="rId17"/>
    <p:sldId id="312" r:id="rId18"/>
    <p:sldId id="319" r:id="rId19"/>
    <p:sldId id="313" r:id="rId20"/>
    <p:sldId id="315" r:id="rId21"/>
    <p:sldId id="316" r:id="rId22"/>
    <p:sldId id="314" r:id="rId23"/>
    <p:sldId id="320" r:id="rId24"/>
    <p:sldId id="317" r:id="rId25"/>
    <p:sldId id="318" r:id="rId26"/>
  </p:sldIdLst>
  <p:sldSz cx="9144000" cy="5143500" type="screen16x9"/>
  <p:notesSz cx="6858000" cy="9144000"/>
  <p:embeddedFontLs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  <a:srgbClr val="F1F6FB"/>
    <a:srgbClr val="8D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1" autoAdjust="0"/>
    <p:restoredTop sz="66667" autoAdjust="0"/>
  </p:normalViewPr>
  <p:slideViewPr>
    <p:cSldViewPr snapToGrid="0" snapToObjects="1">
      <p:cViewPr varScale="1">
        <p:scale>
          <a:sx n="96" d="100"/>
          <a:sy n="96" d="100"/>
        </p:scale>
        <p:origin x="3780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644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13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95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7624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993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53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classes conceitual.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Porque conceitual? Pois existem diversas outras classes de apoio, ou seja que também fazem parte do sistema mas não foram criadas por mim, neste caso a classe da biblioteca de navegação (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</a:t>
            </a:r>
            <a:r>
              <a:rPr lang="pt-BR" dirty="0" err="1"/>
              <a:t>router</a:t>
            </a:r>
            <a:r>
              <a:rPr lang="pt-BR" dirty="0"/>
              <a:t>-flux, </a:t>
            </a:r>
            <a:r>
              <a:rPr lang="pt-BR" dirty="0" err="1"/>
              <a:t>react-native-gesture-handler</a:t>
            </a:r>
            <a:r>
              <a:rPr lang="pt-BR" dirty="0"/>
              <a:t>) entre outras e a biblioteca utilizada para a criação da tela chat que é a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</a:t>
            </a:r>
            <a:r>
              <a:rPr lang="pt-BR" dirty="0" err="1"/>
              <a:t>gifted</a:t>
            </a:r>
            <a:r>
              <a:rPr lang="pt-BR" dirty="0"/>
              <a:t>-chat.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Native</a:t>
            </a:r>
            <a:r>
              <a:rPr lang="pt-BR" dirty="0"/>
              <a:t>-</a:t>
            </a:r>
            <a:r>
              <a:rPr lang="pt-BR" dirty="0" err="1"/>
              <a:t>Gifted</a:t>
            </a:r>
            <a:r>
              <a:rPr lang="pt-BR" dirty="0"/>
              <a:t>-Chat – Pega os atributos que são </a:t>
            </a:r>
            <a:r>
              <a:rPr lang="pt-BR" dirty="0" err="1"/>
              <a:t>settados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: nome do </a:t>
            </a:r>
            <a:r>
              <a:rPr lang="pt-BR" dirty="0" err="1"/>
              <a:t>usr</a:t>
            </a:r>
            <a:r>
              <a:rPr lang="pt-BR" dirty="0"/>
              <a:t>, </a:t>
            </a:r>
            <a:r>
              <a:rPr lang="pt-BR" dirty="0" err="1"/>
              <a:t>messages</a:t>
            </a:r>
            <a:r>
              <a:rPr lang="pt-BR" dirty="0"/>
              <a:t>, </a:t>
            </a:r>
            <a:r>
              <a:rPr lang="pt-BR" dirty="0" err="1"/>
              <a:t>onsend</a:t>
            </a:r>
            <a:r>
              <a:rPr lang="pt-B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"</a:t>
            </a:r>
            <a:r>
              <a:rPr lang="pt-BR" dirty="0" err="1"/>
              <a:t>user</a:t>
            </a:r>
            <a:r>
              <a:rPr lang="pt-BR" dirty="0"/>
              <a:t>” seria o usuário que envia as mensagens,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</a:t>
            </a:r>
            <a:r>
              <a:rPr lang="pt-BR" dirty="0" err="1"/>
              <a:t>messages</a:t>
            </a:r>
            <a:r>
              <a:rPr lang="pt-BR" dirty="0"/>
              <a:t>” seriam as mensagens,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“</a:t>
            </a:r>
            <a:r>
              <a:rPr lang="pt-BR" dirty="0" err="1"/>
              <a:t>onsend</a:t>
            </a:r>
            <a:r>
              <a:rPr lang="pt-BR" dirty="0"/>
              <a:t>” método ou uma função que faria o envio da mensagem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Você retorna as mensagens existentes no BD e ele elenca as mensagens por data e por quem enviou </a:t>
            </a:r>
            <a:r>
              <a:rPr lang="pt-BR" dirty="0" err="1"/>
              <a:t>ex</a:t>
            </a:r>
            <a:r>
              <a:rPr lang="pt-BR" dirty="0"/>
              <a:t>: caso o “</a:t>
            </a:r>
            <a:r>
              <a:rPr lang="pt-BR" dirty="0" err="1"/>
              <a:t>user</a:t>
            </a:r>
            <a:r>
              <a:rPr lang="pt-BR" dirty="0"/>
              <a:t>” que enviou fui eu a biblioteca exibe do lado direto, caso eu que recebi é ao contrário.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836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56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719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Separado em nodos ou nós pelos quais são guardas as informações.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consulta ele fica muito mais fácil, porém no meu caso onde eu precisava lidar com ids de usuários e </a:t>
            </a:r>
            <a:r>
              <a:rPr lang="pt-BR" dirty="0" err="1"/>
              <a:t>etc</a:t>
            </a:r>
            <a:r>
              <a:rPr lang="pt-BR" dirty="0"/>
              <a:t> eu senti dificuldade em entender como faria com a </a:t>
            </a:r>
            <a:r>
              <a:rPr lang="pt-BR" dirty="0" err="1"/>
              <a:t>PK’s</a:t>
            </a:r>
            <a:r>
              <a:rPr lang="pt-BR" dirty="0"/>
              <a:t> e </a:t>
            </a:r>
            <a:r>
              <a:rPr lang="pt-BR" dirty="0" err="1"/>
              <a:t>FK’s</a:t>
            </a:r>
            <a:r>
              <a:rPr lang="pt-B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89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69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535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879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00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491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4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um sistema de mensagens acadêmicas com o intuito de facilitar a comunicação entre alunos, professores e coordenadores.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ideia veio em parte por conta da pandemia do novo coronavírus, porém no início do projeto o sistema deveria ser um meio de interação entre alunos assim como o </a:t>
            </a:r>
            <a:r>
              <a:rPr lang="pt-BR" dirty="0" err="1"/>
              <a:t>facebook</a:t>
            </a:r>
            <a:r>
              <a:rPr lang="pt-BR" dirty="0"/>
              <a:t> ou o </a:t>
            </a:r>
            <a:r>
              <a:rPr lang="pt-BR" dirty="0" err="1"/>
              <a:t>instagram</a:t>
            </a:r>
            <a:r>
              <a:rPr lang="pt-BR" dirty="0"/>
              <a:t> mas somente para alunos, porém após fazer analises de escopo, requisitos, e da perda de alguns integrantes do grupo a ideia foi se moldando e temos agora o </a:t>
            </a:r>
            <a:r>
              <a:rPr lang="pt-BR" dirty="0" err="1"/>
              <a:t>ifchat-application</a:t>
            </a:r>
            <a:r>
              <a:rPr lang="pt-BR" dirty="0"/>
              <a:t> que seria algo  como um </a:t>
            </a:r>
            <a:r>
              <a:rPr lang="pt-BR" dirty="0" err="1"/>
              <a:t>whatsapp</a:t>
            </a:r>
            <a:r>
              <a:rPr lang="pt-BR" dirty="0"/>
              <a:t> ou telegrama porém só institucional.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967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 Geral: foi implementar um sistema de mensagens institucional para dispositivos móveis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Objetivos específicos: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BR" dirty="0" err="1"/>
              <a:t>Indentificar</a:t>
            </a:r>
            <a:r>
              <a:rPr lang="pt-BR" dirty="0"/>
              <a:t> os requisitos para aplicação de comunicação institucional;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Fazer a análise dos requisitos e propor a solução;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Modelar a aplicação utilizando o UML (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– Linguagem de modelagem unificada);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Definição de arquitetura e base de dados;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Realização de um teste de conceito.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26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pt-BR" sz="1800" b="0" i="0" u="none" strike="noStrike" baseline="0" dirty="0">
                <a:latin typeface="NimbusRomNo9L-Regu"/>
              </a:rPr>
              <a:t>O projeto </a:t>
            </a:r>
            <a:r>
              <a:rPr lang="pt-BR" sz="1800" b="0" i="0" u="none" strike="noStrike" baseline="0" dirty="0" err="1">
                <a:latin typeface="NimbusRomNo9L-Regu"/>
              </a:rPr>
              <a:t>IFChat-Application</a:t>
            </a:r>
            <a:r>
              <a:rPr lang="pt-BR" sz="1800" b="0" i="0" u="none" strike="noStrike" baseline="0" dirty="0">
                <a:latin typeface="NimbusRomNo9L-Regu"/>
              </a:rPr>
              <a:t>, foi desenvolvido procurando facilidade de acesso com a ideia principal do</a:t>
            </a:r>
          </a:p>
          <a:p>
            <a:pPr marL="139700" indent="0" algn="l">
              <a:buNone/>
            </a:pPr>
            <a:r>
              <a:rPr lang="pt-BR" sz="1800" b="0" i="0" u="none" strike="noStrike" baseline="0" dirty="0">
                <a:latin typeface="NimbusRomNo9L-Regu"/>
              </a:rPr>
              <a:t>mesmo de implementar um novo sistema de troca de mensagens acadêmico, contendo somente contatos institucionais.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40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 algn="l"/>
            <a:r>
              <a:rPr lang="pt-BR" dirty="0"/>
              <a:t>Moodle: </a:t>
            </a:r>
            <a:r>
              <a:rPr lang="pt-BR" sz="1800" b="0" i="0" u="none" strike="noStrike" baseline="0" dirty="0">
                <a:latin typeface="NimbusRomNo9L-Regu"/>
              </a:rPr>
              <a:t>é um sistema de ensino utilizado pela instituição federal campus Gaspar, pois como visto pelo aluno responsável por este projeto é uma forma prática de ensino a distância e um bom suporte para o ensino presencial.</a:t>
            </a:r>
          </a:p>
          <a:p>
            <a:pPr marL="139700" indent="0" algn="l">
              <a:buNone/>
            </a:pPr>
            <a:endParaRPr lang="pt-BR" sz="1800" b="0" i="0" u="none" strike="noStrike" baseline="0" dirty="0">
              <a:latin typeface="NimbusRomNo9L-Regu"/>
            </a:endParaRPr>
          </a:p>
          <a:p>
            <a:pPr algn="l"/>
            <a:r>
              <a:rPr lang="pt-BR" sz="1800" b="0" i="0" u="none" strike="noStrike" baseline="0" dirty="0" err="1">
                <a:latin typeface="NimbusRomNo9L-Regu"/>
              </a:rPr>
              <a:t>Whatsapp</a:t>
            </a:r>
            <a:r>
              <a:rPr lang="pt-BR" sz="1800" b="0" i="0" u="none" strike="noStrike" baseline="0" dirty="0">
                <a:latin typeface="NimbusRomNo9L-Regu"/>
              </a:rPr>
              <a:t>: a ferramenta possibilita o envio de mensagens de texto, mensagens de voz, imagens, vídeos, </a:t>
            </a:r>
            <a:r>
              <a:rPr lang="pt-BR" sz="1800" b="0" i="0" u="none" strike="noStrike" baseline="0" dirty="0" err="1">
                <a:latin typeface="NimbusRomNo9L-Regu"/>
              </a:rPr>
              <a:t>emojis</a:t>
            </a:r>
            <a:r>
              <a:rPr lang="pt-BR" sz="1800" b="0" i="0" u="none" strike="noStrike" baseline="0" dirty="0">
                <a:latin typeface="NimbusRomNo9L-Regu"/>
              </a:rPr>
              <a:t> e figurinhas além de possibilitar a criação de grupos.</a:t>
            </a:r>
          </a:p>
          <a:p>
            <a:pPr marL="139700" indent="0" algn="l">
              <a:buNone/>
            </a:pPr>
            <a:endParaRPr lang="pt-BR" sz="1800" b="0" i="0" u="none" strike="noStrike" baseline="0" dirty="0">
              <a:latin typeface="NimbusRomNo9L-Regu"/>
            </a:endParaRPr>
          </a:p>
          <a:p>
            <a:pPr algn="l"/>
            <a:r>
              <a:rPr lang="pt-BR" sz="1800" b="0" i="0" u="none" strike="noStrike" baseline="0" dirty="0" err="1">
                <a:latin typeface="NimbusRomNo9L-Regu"/>
              </a:rPr>
              <a:t>Telegram</a:t>
            </a:r>
            <a:r>
              <a:rPr lang="pt-BR" sz="1800" b="0" i="0" u="none" strike="noStrike" baseline="0" dirty="0">
                <a:latin typeface="NimbusRomNo9L-Regu"/>
              </a:rPr>
              <a:t>: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O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Telegram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é um sistema de troca de mensagens que foi desenvolvido por Pavel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Durov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(</a:t>
            </a:r>
            <a:r>
              <a:rPr lang="pt-BR" sz="1800" b="0" i="0" u="none" strike="noStrike" baseline="0" dirty="0">
                <a:solidFill>
                  <a:srgbClr val="0000FF"/>
                </a:solidFill>
                <a:latin typeface="NimbusRomNo9L-Regu"/>
              </a:rPr>
              <a:t>OLHAR DIGITAL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,</a:t>
            </a:r>
            <a:r>
              <a:rPr lang="pt-BR" sz="1800" b="0" i="0" u="none" strike="noStrike" baseline="0" dirty="0">
                <a:solidFill>
                  <a:srgbClr val="0000FF"/>
                </a:solidFill>
                <a:latin typeface="NimbusRomNo9L-Regu"/>
              </a:rPr>
              <a:t>2019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), esta aplicação também conta com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multi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plataformas e tem como funções o envio de mensagens de texto, imagens, vídeos,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emojis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e figurinhas, além da possibilidade de criação de grupos com até 200 000 pessoas. Porém o que o diferencia do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whatsapp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 é a sua segurança (</a:t>
            </a:r>
            <a:r>
              <a:rPr lang="pt-BR" sz="1800" b="0" i="0" u="none" strike="noStrike" baseline="0" dirty="0">
                <a:solidFill>
                  <a:srgbClr val="0000FF"/>
                </a:solidFill>
                <a:latin typeface="NimbusRomNo9L-Regu"/>
              </a:rPr>
              <a:t>TELEGRAM FAQ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, </a:t>
            </a:r>
            <a:r>
              <a:rPr lang="pt-BR" sz="1800" b="0" i="0" u="none" strike="noStrike" baseline="0" dirty="0">
                <a:solidFill>
                  <a:srgbClr val="0000FF"/>
                </a:solidFill>
                <a:latin typeface="NimbusRomNo9L-Regu"/>
              </a:rPr>
              <a:t>2021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). A figura 3 a seguir mostra uma conversa simples enviada via aplicação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NimbusRomNo9L-Regu"/>
              </a:rPr>
              <a:t>Telegram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94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83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Materiais: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- JS: Linguagem de script em alto nível que te permite criar conteúdos que se atualizam automaticamente, ela é comumente em páginas web que contém conteúdo que necessitam de atualização dinâmica, como um exemplo aquelas imagens que ficam passando no site (</a:t>
            </a:r>
            <a:r>
              <a:rPr lang="pt-BR" dirty="0" err="1"/>
              <a:t>carrousel</a:t>
            </a:r>
            <a:r>
              <a:rPr lang="pt-BR" dirty="0"/>
              <a:t>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- RN: Biblioteca para </a:t>
            </a:r>
            <a:r>
              <a:rPr lang="pt-BR" dirty="0" err="1"/>
              <a:t>java</a:t>
            </a:r>
            <a:r>
              <a:rPr lang="pt-BR" dirty="0"/>
              <a:t> script que possibilita o desenvolvimento de aplicações para dispositivos móveis (Android e IOS) de forma nativa. Ou seja ele basicamente faz chamadas nativas </a:t>
            </a:r>
            <a:r>
              <a:rPr lang="pt-BR" dirty="0" err="1"/>
              <a:t>Objective</a:t>
            </a:r>
            <a:r>
              <a:rPr lang="pt-BR" dirty="0"/>
              <a:t>-C para IOS e JAVA para Android para renderizar os elementos.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Firebase</a:t>
            </a:r>
            <a:r>
              <a:rPr lang="pt-BR" dirty="0"/>
              <a:t>: É um banco de dados hospedado na nuvem com o propósito de desenvolver aplicações móveis ou para web. </a:t>
            </a:r>
          </a:p>
        </p:txBody>
      </p:sp>
    </p:spTree>
    <p:extLst>
      <p:ext uri="{BB962C8B-B14F-4D97-AF65-F5344CB8AC3E}">
        <p14:creationId xmlns:p14="http://schemas.microsoft.com/office/powerpoint/2010/main" val="1475805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63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42614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‹nº›</a:t>
            </a:fld>
            <a:endParaRPr lang="pt-PT"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053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‹nº›</a:t>
            </a:fld>
            <a:endParaRPr lang="pt-PT"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5968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‹nº›</a:t>
            </a:fld>
            <a:endParaRPr lang="pt-PT"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21584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4589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3" r:id="rId3"/>
    <p:sldLayoutId id="214748368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FChat/ifchat" TargetMode="External"/><Relationship Id="rId7" Type="http://schemas.openxmlformats.org/officeDocument/2006/relationships/hyperlink" Target="mailto:Ifchat.ifsc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obello.gabriel@gmail.com" TargetMode="External"/><Relationship Id="rId5" Type="http://schemas.openxmlformats.org/officeDocument/2006/relationships/hyperlink" Target="https://www.instagram.com/dev_gbobello/" TargetMode="External"/><Relationship Id="rId4" Type="http://schemas.openxmlformats.org/officeDocument/2006/relationships/hyperlink" Target="https://github.com/GBobell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F36F6-A007-4CAE-A312-2A7DDC77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433410-8F5B-43D0-B63D-7305CB417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14627D-E646-414B-87C3-9189436B68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10D117-D283-4B27-8CF1-6E3974C1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FUNCIONAMENTO DA APLICAÇÃO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Google Shape;56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70" name="Google Shape;57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1957702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1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572" name="Google Shape;57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73" name="Google Shape;57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3985777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3</a:t>
              </a:r>
              <a:endParaRPr sz="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76" name="Google Shape;57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6013852" y="1866499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5</a:t>
              </a:r>
              <a:endParaRPr sz="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79" name="Google Shape;57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 flipH="1">
              <a:off x="7052177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6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581" name="Google Shape;58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82" name="Google Shape;58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 flipH="1">
              <a:off x="5024102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4</a:t>
              </a:r>
              <a:endParaRPr sz="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584" name="Google Shape;58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85" name="Google Shape;58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8"/>
            <p:cNvSpPr/>
            <p:nvPr/>
          </p:nvSpPr>
          <p:spPr>
            <a:xfrm flipH="1">
              <a:off x="2996027" y="3752502"/>
              <a:ext cx="134100" cy="1341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2</a:t>
              </a:r>
              <a:endParaRPr sz="6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sp>
        <p:nvSpPr>
          <p:cNvPr id="587" name="Google Shape;587;p38"/>
          <p:cNvSpPr txBox="1"/>
          <p:nvPr/>
        </p:nvSpPr>
        <p:spPr>
          <a:xfrm>
            <a:off x="1381563" y="1509172"/>
            <a:ext cx="1286400" cy="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CADASTRO DO EMAIL</a:t>
            </a:r>
          </a:p>
        </p:txBody>
      </p:sp>
      <p:sp>
        <p:nvSpPr>
          <p:cNvPr id="588" name="Google Shape;588;p38"/>
          <p:cNvSpPr txBox="1"/>
          <p:nvPr/>
        </p:nvSpPr>
        <p:spPr>
          <a:xfrm>
            <a:off x="3378918" y="1527198"/>
            <a:ext cx="1286400" cy="16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pt-PT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CADASTRO DE USUÁRIO</a:t>
            </a:r>
          </a:p>
        </p:txBody>
      </p:sp>
      <p:sp>
        <p:nvSpPr>
          <p:cNvPr id="589" name="Google Shape;589;p38"/>
          <p:cNvSpPr txBox="1"/>
          <p:nvPr/>
        </p:nvSpPr>
        <p:spPr>
          <a:xfrm>
            <a:off x="5437723" y="1527198"/>
            <a:ext cx="1286400" cy="16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CONVERSAS</a:t>
            </a:r>
            <a:endParaRPr sz="900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2419888" y="4063600"/>
            <a:ext cx="1286400" cy="30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VERIFICAÇÃO DO EMAIL PELO AUTHENTICATION</a:t>
            </a:r>
            <a:endParaRPr sz="900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4447968" y="4063600"/>
            <a:ext cx="1286400" cy="30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VERIFICAÇÃO DE USUÁRIOS NO BANCO</a:t>
            </a:r>
            <a:endParaRPr sz="900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6476048" y="4063600"/>
            <a:ext cx="1286400" cy="30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rPr>
              <a:t>RETORNA CONVERSAS DO BANCO</a:t>
            </a:r>
            <a:endParaRPr sz="900" dirty="0">
              <a:solidFill>
                <a:schemeClr val="dk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31A749-53C4-4CC9-9F96-6CC3F704BCC9}"/>
              </a:ext>
            </a:extLst>
          </p:cNvPr>
          <p:cNvSpPr txBox="1"/>
          <p:nvPr/>
        </p:nvSpPr>
        <p:spPr>
          <a:xfrm>
            <a:off x="232229" y="1866499"/>
            <a:ext cx="1286400" cy="31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FRONT END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1E3408A-289C-4742-81E2-53CDB286FF80}"/>
              </a:ext>
            </a:extLst>
          </p:cNvPr>
          <p:cNvSpPr txBox="1"/>
          <p:nvPr/>
        </p:nvSpPr>
        <p:spPr>
          <a:xfrm>
            <a:off x="232229" y="3826495"/>
            <a:ext cx="1286400" cy="31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BACK END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4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EC677BE-5E2F-4C80-994C-7C434282C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4" b="7580"/>
          <a:stretch/>
        </p:blipFill>
        <p:spPr>
          <a:xfrm>
            <a:off x="1167062" y="904876"/>
            <a:ext cx="1949062" cy="3624702"/>
          </a:xfrm>
          <a:prstGeom prst="rect">
            <a:avLst/>
          </a:prstGeom>
        </p:spPr>
      </p:pic>
      <p:grpSp>
        <p:nvGrpSpPr>
          <p:cNvPr id="51" name="Google Shape;431;p30">
            <a:extLst>
              <a:ext uri="{FF2B5EF4-FFF2-40B4-BE49-F238E27FC236}">
                <a16:creationId xmlns:a16="http://schemas.microsoft.com/office/drawing/2014/main" id="{EF5D89AB-AAE0-4D46-817F-EEEEEFE04556}"/>
              </a:ext>
            </a:extLst>
          </p:cNvPr>
          <p:cNvGrpSpPr/>
          <p:nvPr/>
        </p:nvGrpSpPr>
        <p:grpSpPr>
          <a:xfrm>
            <a:off x="1048297" y="516151"/>
            <a:ext cx="2119546" cy="4396359"/>
            <a:chOff x="2547150" y="238125"/>
            <a:chExt cx="2525675" cy="5238750"/>
          </a:xfrm>
        </p:grpSpPr>
        <p:sp>
          <p:nvSpPr>
            <p:cNvPr id="52" name="Google Shape;432;p30">
              <a:extLst>
                <a:ext uri="{FF2B5EF4-FFF2-40B4-BE49-F238E27FC236}">
                  <a16:creationId xmlns:a16="http://schemas.microsoft.com/office/drawing/2014/main" id="{2B1D3BF9-8F0D-4E8A-84D4-880B66DFDC4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3;p30">
              <a:extLst>
                <a:ext uri="{FF2B5EF4-FFF2-40B4-BE49-F238E27FC236}">
                  <a16:creationId xmlns:a16="http://schemas.microsoft.com/office/drawing/2014/main" id="{B3D99C19-F581-4C67-A1B3-706BC215BAF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4;p30">
              <a:extLst>
                <a:ext uri="{FF2B5EF4-FFF2-40B4-BE49-F238E27FC236}">
                  <a16:creationId xmlns:a16="http://schemas.microsoft.com/office/drawing/2014/main" id="{3C02310F-6DB7-4DFF-ABA2-01B3BB2D0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5;p30">
              <a:extLst>
                <a:ext uri="{FF2B5EF4-FFF2-40B4-BE49-F238E27FC236}">
                  <a16:creationId xmlns:a16="http://schemas.microsoft.com/office/drawing/2014/main" id="{5E2108F1-86C4-44F5-A386-A04F094DC6C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2864722" y="103044"/>
            <a:ext cx="30980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TELAS DA APLICAÇÃO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3" name="Google Shape;431;p30">
            <a:extLst>
              <a:ext uri="{FF2B5EF4-FFF2-40B4-BE49-F238E27FC236}">
                <a16:creationId xmlns:a16="http://schemas.microsoft.com/office/drawing/2014/main" id="{B00A7F23-6474-445B-8F58-467106540BD4}"/>
              </a:ext>
            </a:extLst>
          </p:cNvPr>
          <p:cNvGrpSpPr/>
          <p:nvPr/>
        </p:nvGrpSpPr>
        <p:grpSpPr>
          <a:xfrm>
            <a:off x="6559001" y="479926"/>
            <a:ext cx="2119546" cy="4396359"/>
            <a:chOff x="2547150" y="238125"/>
            <a:chExt cx="2525675" cy="5238750"/>
          </a:xfrm>
        </p:grpSpPr>
        <p:sp>
          <p:nvSpPr>
            <p:cNvPr id="34" name="Google Shape;432;p30">
              <a:extLst>
                <a:ext uri="{FF2B5EF4-FFF2-40B4-BE49-F238E27FC236}">
                  <a16:creationId xmlns:a16="http://schemas.microsoft.com/office/drawing/2014/main" id="{E8AF79F4-F3BC-4DF6-93D8-014EB9F77DDE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3;p30">
              <a:extLst>
                <a:ext uri="{FF2B5EF4-FFF2-40B4-BE49-F238E27FC236}">
                  <a16:creationId xmlns:a16="http://schemas.microsoft.com/office/drawing/2014/main" id="{12DC1074-AE6A-4570-AD6E-56540F7973F5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4;p30">
              <a:extLst>
                <a:ext uri="{FF2B5EF4-FFF2-40B4-BE49-F238E27FC236}">
                  <a16:creationId xmlns:a16="http://schemas.microsoft.com/office/drawing/2014/main" id="{B3209592-2E2B-43F9-9074-08B0260E5C85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5;p30">
              <a:extLst>
                <a:ext uri="{FF2B5EF4-FFF2-40B4-BE49-F238E27FC236}">
                  <a16:creationId xmlns:a16="http://schemas.microsoft.com/office/drawing/2014/main" id="{8A65C62D-57E5-4B97-8FFD-92C183990AC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31;p30">
            <a:extLst>
              <a:ext uri="{FF2B5EF4-FFF2-40B4-BE49-F238E27FC236}">
                <a16:creationId xmlns:a16="http://schemas.microsoft.com/office/drawing/2014/main" id="{96FD2C16-BECB-4544-A504-5F3F32BD3853}"/>
              </a:ext>
            </a:extLst>
          </p:cNvPr>
          <p:cNvGrpSpPr/>
          <p:nvPr/>
        </p:nvGrpSpPr>
        <p:grpSpPr>
          <a:xfrm>
            <a:off x="3803649" y="516151"/>
            <a:ext cx="2119546" cy="4396359"/>
            <a:chOff x="2547150" y="238125"/>
            <a:chExt cx="2525675" cy="5238750"/>
          </a:xfrm>
        </p:grpSpPr>
        <p:sp>
          <p:nvSpPr>
            <p:cNvPr id="46" name="Google Shape;432;p30">
              <a:extLst>
                <a:ext uri="{FF2B5EF4-FFF2-40B4-BE49-F238E27FC236}">
                  <a16:creationId xmlns:a16="http://schemas.microsoft.com/office/drawing/2014/main" id="{5C690BC0-74EB-43EA-945F-31D21A4CD59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3;p30">
              <a:extLst>
                <a:ext uri="{FF2B5EF4-FFF2-40B4-BE49-F238E27FC236}">
                  <a16:creationId xmlns:a16="http://schemas.microsoft.com/office/drawing/2014/main" id="{BD660EF8-3BE5-40B5-BA83-C99ABF2722A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4;p30">
              <a:extLst>
                <a:ext uri="{FF2B5EF4-FFF2-40B4-BE49-F238E27FC236}">
                  <a16:creationId xmlns:a16="http://schemas.microsoft.com/office/drawing/2014/main" id="{2A0E5D6C-3D3E-467D-B1CE-F802FE89446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5;p30">
              <a:extLst>
                <a:ext uri="{FF2B5EF4-FFF2-40B4-BE49-F238E27FC236}">
                  <a16:creationId xmlns:a16="http://schemas.microsoft.com/office/drawing/2014/main" id="{30A8223B-84E7-44EB-8684-660E442D218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9323C851-1BB9-4EFF-9F71-DEBBE3E45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6" b="7861"/>
          <a:stretch/>
        </p:blipFill>
        <p:spPr>
          <a:xfrm>
            <a:off x="3819793" y="904875"/>
            <a:ext cx="2052707" cy="36546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FE4506-1B71-497D-B18C-2C60EB69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73" y="1295915"/>
            <a:ext cx="2047206" cy="265378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C6EEF9B-9590-4207-9226-5B05E05C8FF6}"/>
              </a:ext>
            </a:extLst>
          </p:cNvPr>
          <p:cNvSpPr/>
          <p:nvPr/>
        </p:nvSpPr>
        <p:spPr>
          <a:xfrm>
            <a:off x="6584157" y="874583"/>
            <a:ext cx="2045336" cy="513342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EDADB8C6-D0E9-4310-956F-7926377F94C9}"/>
              </a:ext>
            </a:extLst>
          </p:cNvPr>
          <p:cNvSpPr/>
          <p:nvPr/>
        </p:nvSpPr>
        <p:spPr>
          <a:xfrm>
            <a:off x="6586010" y="3931083"/>
            <a:ext cx="2042169" cy="542680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52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431;p30">
            <a:extLst>
              <a:ext uri="{FF2B5EF4-FFF2-40B4-BE49-F238E27FC236}">
                <a16:creationId xmlns:a16="http://schemas.microsoft.com/office/drawing/2014/main" id="{EF5D89AB-AAE0-4D46-817F-EEEEEFE04556}"/>
              </a:ext>
            </a:extLst>
          </p:cNvPr>
          <p:cNvGrpSpPr/>
          <p:nvPr/>
        </p:nvGrpSpPr>
        <p:grpSpPr>
          <a:xfrm>
            <a:off x="1048297" y="516151"/>
            <a:ext cx="2119546" cy="4396359"/>
            <a:chOff x="2547150" y="238125"/>
            <a:chExt cx="2525675" cy="5238750"/>
          </a:xfrm>
        </p:grpSpPr>
        <p:sp>
          <p:nvSpPr>
            <p:cNvPr id="52" name="Google Shape;432;p30">
              <a:extLst>
                <a:ext uri="{FF2B5EF4-FFF2-40B4-BE49-F238E27FC236}">
                  <a16:creationId xmlns:a16="http://schemas.microsoft.com/office/drawing/2014/main" id="{2B1D3BF9-8F0D-4E8A-84D4-880B66DFDC4C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3;p30">
              <a:extLst>
                <a:ext uri="{FF2B5EF4-FFF2-40B4-BE49-F238E27FC236}">
                  <a16:creationId xmlns:a16="http://schemas.microsoft.com/office/drawing/2014/main" id="{B3D99C19-F581-4C67-A1B3-706BC215BAF4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4;p30">
              <a:extLst>
                <a:ext uri="{FF2B5EF4-FFF2-40B4-BE49-F238E27FC236}">
                  <a16:creationId xmlns:a16="http://schemas.microsoft.com/office/drawing/2014/main" id="{3C02310F-6DB7-4DFF-ABA2-01B3BB2D0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5;p30">
              <a:extLst>
                <a:ext uri="{FF2B5EF4-FFF2-40B4-BE49-F238E27FC236}">
                  <a16:creationId xmlns:a16="http://schemas.microsoft.com/office/drawing/2014/main" id="{5E2108F1-86C4-44F5-A386-A04F094DC6C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2864722" y="103044"/>
            <a:ext cx="30980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TELAS DA APLICAÇÃO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3" name="Google Shape;431;p30">
            <a:extLst>
              <a:ext uri="{FF2B5EF4-FFF2-40B4-BE49-F238E27FC236}">
                <a16:creationId xmlns:a16="http://schemas.microsoft.com/office/drawing/2014/main" id="{B00A7F23-6474-445B-8F58-467106540BD4}"/>
              </a:ext>
            </a:extLst>
          </p:cNvPr>
          <p:cNvGrpSpPr/>
          <p:nvPr/>
        </p:nvGrpSpPr>
        <p:grpSpPr>
          <a:xfrm>
            <a:off x="6559001" y="479926"/>
            <a:ext cx="2119546" cy="4396359"/>
            <a:chOff x="2547150" y="238125"/>
            <a:chExt cx="2525675" cy="5238750"/>
          </a:xfrm>
        </p:grpSpPr>
        <p:sp>
          <p:nvSpPr>
            <p:cNvPr id="34" name="Google Shape;432;p30">
              <a:extLst>
                <a:ext uri="{FF2B5EF4-FFF2-40B4-BE49-F238E27FC236}">
                  <a16:creationId xmlns:a16="http://schemas.microsoft.com/office/drawing/2014/main" id="{E8AF79F4-F3BC-4DF6-93D8-014EB9F77DDE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3;p30">
              <a:extLst>
                <a:ext uri="{FF2B5EF4-FFF2-40B4-BE49-F238E27FC236}">
                  <a16:creationId xmlns:a16="http://schemas.microsoft.com/office/drawing/2014/main" id="{12DC1074-AE6A-4570-AD6E-56540F7973F5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4;p30">
              <a:extLst>
                <a:ext uri="{FF2B5EF4-FFF2-40B4-BE49-F238E27FC236}">
                  <a16:creationId xmlns:a16="http://schemas.microsoft.com/office/drawing/2014/main" id="{B3209592-2E2B-43F9-9074-08B0260E5C85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5;p30">
              <a:extLst>
                <a:ext uri="{FF2B5EF4-FFF2-40B4-BE49-F238E27FC236}">
                  <a16:creationId xmlns:a16="http://schemas.microsoft.com/office/drawing/2014/main" id="{8A65C62D-57E5-4B97-8FFD-92C183990AC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31;p30">
            <a:extLst>
              <a:ext uri="{FF2B5EF4-FFF2-40B4-BE49-F238E27FC236}">
                <a16:creationId xmlns:a16="http://schemas.microsoft.com/office/drawing/2014/main" id="{96FD2C16-BECB-4544-A504-5F3F32BD3853}"/>
              </a:ext>
            </a:extLst>
          </p:cNvPr>
          <p:cNvGrpSpPr/>
          <p:nvPr/>
        </p:nvGrpSpPr>
        <p:grpSpPr>
          <a:xfrm>
            <a:off x="3803649" y="516151"/>
            <a:ext cx="2119546" cy="4396359"/>
            <a:chOff x="2547150" y="238125"/>
            <a:chExt cx="2525675" cy="5238750"/>
          </a:xfrm>
        </p:grpSpPr>
        <p:sp>
          <p:nvSpPr>
            <p:cNvPr id="46" name="Google Shape;432;p30">
              <a:extLst>
                <a:ext uri="{FF2B5EF4-FFF2-40B4-BE49-F238E27FC236}">
                  <a16:creationId xmlns:a16="http://schemas.microsoft.com/office/drawing/2014/main" id="{5C690BC0-74EB-43EA-945F-31D21A4CD59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3;p30">
              <a:extLst>
                <a:ext uri="{FF2B5EF4-FFF2-40B4-BE49-F238E27FC236}">
                  <a16:creationId xmlns:a16="http://schemas.microsoft.com/office/drawing/2014/main" id="{BD660EF8-3BE5-40B5-BA83-C99ABF2722A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4;p30">
              <a:extLst>
                <a:ext uri="{FF2B5EF4-FFF2-40B4-BE49-F238E27FC236}">
                  <a16:creationId xmlns:a16="http://schemas.microsoft.com/office/drawing/2014/main" id="{2A0E5D6C-3D3E-467D-B1CE-F802FE89446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5;p30">
              <a:extLst>
                <a:ext uri="{FF2B5EF4-FFF2-40B4-BE49-F238E27FC236}">
                  <a16:creationId xmlns:a16="http://schemas.microsoft.com/office/drawing/2014/main" id="{30A8223B-84E7-44EB-8684-660E442D218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5C6EEF9B-9590-4207-9226-5B05E05C8FF6}"/>
              </a:ext>
            </a:extLst>
          </p:cNvPr>
          <p:cNvSpPr/>
          <p:nvPr/>
        </p:nvSpPr>
        <p:spPr>
          <a:xfrm>
            <a:off x="1036390" y="896435"/>
            <a:ext cx="2083048" cy="513342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EDADB8C6-D0E9-4310-956F-7926377F94C9}"/>
              </a:ext>
            </a:extLst>
          </p:cNvPr>
          <p:cNvSpPr/>
          <p:nvPr/>
        </p:nvSpPr>
        <p:spPr>
          <a:xfrm>
            <a:off x="1042923" y="3988450"/>
            <a:ext cx="2076659" cy="542680"/>
          </a:xfrm>
          <a:prstGeom prst="rect">
            <a:avLst/>
          </a:prstGeom>
          <a:solidFill>
            <a:srgbClr val="8DC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44A69F-4AE4-4CCC-8891-53123B73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23" y="1356082"/>
            <a:ext cx="2076067" cy="27841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9896FD-9E33-4B27-B87F-0B7808C2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4" r="1660"/>
          <a:stretch/>
        </p:blipFill>
        <p:spPr>
          <a:xfrm>
            <a:off x="3933825" y="895349"/>
            <a:ext cx="1941745" cy="36289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CE0430-6EDB-4C7B-B3CA-2AFEAB2A9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18" r="2128"/>
          <a:stretch/>
        </p:blipFill>
        <p:spPr>
          <a:xfrm>
            <a:off x="6686550" y="863152"/>
            <a:ext cx="1954530" cy="36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2864722" y="103044"/>
            <a:ext cx="3098078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DE CHAT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45" name="Google Shape;431;p30">
            <a:extLst>
              <a:ext uri="{FF2B5EF4-FFF2-40B4-BE49-F238E27FC236}">
                <a16:creationId xmlns:a16="http://schemas.microsoft.com/office/drawing/2014/main" id="{96FD2C16-BECB-4544-A504-5F3F32BD3853}"/>
              </a:ext>
            </a:extLst>
          </p:cNvPr>
          <p:cNvGrpSpPr/>
          <p:nvPr/>
        </p:nvGrpSpPr>
        <p:grpSpPr>
          <a:xfrm>
            <a:off x="3384549" y="516151"/>
            <a:ext cx="2119546" cy="4396359"/>
            <a:chOff x="2547150" y="238125"/>
            <a:chExt cx="2525675" cy="5238750"/>
          </a:xfrm>
        </p:grpSpPr>
        <p:sp>
          <p:nvSpPr>
            <p:cNvPr id="46" name="Google Shape;432;p30">
              <a:extLst>
                <a:ext uri="{FF2B5EF4-FFF2-40B4-BE49-F238E27FC236}">
                  <a16:creationId xmlns:a16="http://schemas.microsoft.com/office/drawing/2014/main" id="{5C690BC0-74EB-43EA-945F-31D21A4CD59F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3;p30">
              <a:extLst>
                <a:ext uri="{FF2B5EF4-FFF2-40B4-BE49-F238E27FC236}">
                  <a16:creationId xmlns:a16="http://schemas.microsoft.com/office/drawing/2014/main" id="{BD660EF8-3BE5-40B5-BA83-C99ABF2722A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4;p30">
              <a:extLst>
                <a:ext uri="{FF2B5EF4-FFF2-40B4-BE49-F238E27FC236}">
                  <a16:creationId xmlns:a16="http://schemas.microsoft.com/office/drawing/2014/main" id="{2A0E5D6C-3D3E-467D-B1CE-F802FE89446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5;p30">
              <a:extLst>
                <a:ext uri="{FF2B5EF4-FFF2-40B4-BE49-F238E27FC236}">
                  <a16:creationId xmlns:a16="http://schemas.microsoft.com/office/drawing/2014/main" id="{30A8223B-84E7-44EB-8684-660E442D2182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3634A43-4891-4029-88B1-A0B0D926E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9"/>
          <a:stretch/>
        </p:blipFill>
        <p:spPr>
          <a:xfrm>
            <a:off x="3485962" y="901700"/>
            <a:ext cx="1965945" cy="36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310" name="Google Shape;310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309" name="Google Shape;309;p23"/>
          <p:cNvGraphicFramePr/>
          <p:nvPr>
            <p:extLst>
              <p:ext uri="{D42A27DB-BD31-4B8C-83A1-F6EECF244321}">
                <p14:modId xmlns:p14="http://schemas.microsoft.com/office/powerpoint/2010/main" val="3848387759"/>
              </p:ext>
            </p:extLst>
          </p:nvPr>
        </p:nvGraphicFramePr>
        <p:xfrm>
          <a:off x="855299" y="1372429"/>
          <a:ext cx="7446870" cy="3047172"/>
        </p:xfrm>
        <a:graphic>
          <a:graphicData uri="http://schemas.openxmlformats.org/drawingml/2006/table">
            <a:tbl>
              <a:tblPr>
                <a:noFill/>
                <a:tableStyleId>{511C7EFF-B079-44CD-85B6-E6D3598932AC}</a:tableStyleId>
              </a:tblPr>
              <a:tblGrid>
                <a:gridCol w="1916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9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0086">
                  <a:extLst>
                    <a:ext uri="{9D8B030D-6E8A-4147-A177-3AD203B41FA5}">
                      <a16:colId xmlns:a16="http://schemas.microsoft.com/office/drawing/2014/main" val="1587952682"/>
                    </a:ext>
                  </a:extLst>
                </a:gridCol>
              </a:tblGrid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IDENTIFICAÇÃO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DESCRIÇÃO</a:t>
                      </a:r>
                      <a:endParaRPr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PRIORIDADE</a:t>
                      </a:r>
                      <a:endParaRPr lang="pt-BR"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RF1</a:t>
                      </a:r>
                      <a:endParaRPr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LOGIN DE USUÁRIOS</a:t>
                      </a:r>
                      <a:endParaRPr sz="11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ESSENCIAL</a:t>
                      </a:r>
                      <a:endParaRPr lang="pt-PT" sz="11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RF2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ENVIO DE MENSAGENS  DE TEXTOS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ESSENCIAL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RF3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HISTÓRICO DE CONVERSAS/MENSAGENS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ESSENCIAL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RF4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RETORNAR USUÁRIOS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ESSENCIAL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749859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RFN1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SER FEITO NA LINGUAGEM JAVA SCRIPT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IMPORTANTE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702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85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4294967295"/>
          </p:nvPr>
        </p:nvSpPr>
        <p:spPr>
          <a:xfrm>
            <a:off x="92147" y="92149"/>
            <a:ext cx="5209955" cy="73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MODELAGEM DO SISTEMA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	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latin typeface="Barlow"/>
                <a:sym typeface="Barlow"/>
              </a:rPr>
              <a:t>Diagrama de Casos de Uso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56" name="Google Shape;456;p32"/>
          <p:cNvGrpSpPr/>
          <p:nvPr/>
        </p:nvGrpSpPr>
        <p:grpSpPr>
          <a:xfrm>
            <a:off x="1414914" y="1063007"/>
            <a:ext cx="6084584" cy="3564886"/>
            <a:chOff x="4243174" y="1241129"/>
            <a:chExt cx="4542205" cy="2661224"/>
          </a:xfrm>
        </p:grpSpPr>
        <p:sp>
          <p:nvSpPr>
            <p:cNvPr id="457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9F56395-6F2C-4DDB-9F67-73DFFC73B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" t="7208" r="7502" b="7228"/>
          <a:stretch/>
        </p:blipFill>
        <p:spPr>
          <a:xfrm>
            <a:off x="2105271" y="1556581"/>
            <a:ext cx="4716465" cy="241825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E1DC40C-7ABB-40E1-9016-CD6B0861B20C}"/>
              </a:ext>
            </a:extLst>
          </p:cNvPr>
          <p:cNvSpPr/>
          <p:nvPr/>
        </p:nvSpPr>
        <p:spPr>
          <a:xfrm>
            <a:off x="2105271" y="1257300"/>
            <a:ext cx="4717010" cy="299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17E6E2-529F-418A-B5A9-0DDEC8A17AE6}"/>
              </a:ext>
            </a:extLst>
          </p:cNvPr>
          <p:cNvSpPr/>
          <p:nvPr/>
        </p:nvSpPr>
        <p:spPr>
          <a:xfrm>
            <a:off x="2105271" y="3974836"/>
            <a:ext cx="4717010" cy="299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364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4294967295"/>
          </p:nvPr>
        </p:nvSpPr>
        <p:spPr>
          <a:xfrm>
            <a:off x="92147" y="92149"/>
            <a:ext cx="5209955" cy="73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MODELAGEM DO SISTEMA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	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latin typeface="Barlow"/>
                <a:sym typeface="Barlow"/>
              </a:rPr>
              <a:t>Diagrama de Classes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56" name="Google Shape;456;p32"/>
          <p:cNvGrpSpPr/>
          <p:nvPr/>
        </p:nvGrpSpPr>
        <p:grpSpPr>
          <a:xfrm>
            <a:off x="1414914" y="1063007"/>
            <a:ext cx="6084584" cy="3564886"/>
            <a:chOff x="4243174" y="1241129"/>
            <a:chExt cx="4542205" cy="2661224"/>
          </a:xfrm>
        </p:grpSpPr>
        <p:sp>
          <p:nvSpPr>
            <p:cNvPr id="457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5E1DC40C-7ABB-40E1-9016-CD6B0861B20C}"/>
              </a:ext>
            </a:extLst>
          </p:cNvPr>
          <p:cNvSpPr/>
          <p:nvPr/>
        </p:nvSpPr>
        <p:spPr>
          <a:xfrm>
            <a:off x="2105271" y="1257300"/>
            <a:ext cx="4717010" cy="4841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217E6E2-529F-418A-B5A9-0DDEC8A17AE6}"/>
              </a:ext>
            </a:extLst>
          </p:cNvPr>
          <p:cNvSpPr/>
          <p:nvPr/>
        </p:nvSpPr>
        <p:spPr>
          <a:xfrm>
            <a:off x="2105271" y="3641746"/>
            <a:ext cx="4717010" cy="63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F3E147-2415-42CB-994C-B38C1A55D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2" r="1714"/>
          <a:stretch/>
        </p:blipFill>
        <p:spPr>
          <a:xfrm>
            <a:off x="2105272" y="1741494"/>
            <a:ext cx="4717010" cy="19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7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4294967295"/>
          </p:nvPr>
        </p:nvSpPr>
        <p:spPr>
          <a:xfrm>
            <a:off x="92147" y="92149"/>
            <a:ext cx="6397553" cy="73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MODELAGEM DO SISTEMA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	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latin typeface="Barlow"/>
                <a:sym typeface="Barlow"/>
              </a:rPr>
              <a:t>DER (Diagrama de Entidade-Relacionamento)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56" name="Google Shape;456;p32"/>
          <p:cNvGrpSpPr/>
          <p:nvPr/>
        </p:nvGrpSpPr>
        <p:grpSpPr>
          <a:xfrm>
            <a:off x="1414914" y="1063007"/>
            <a:ext cx="6084584" cy="3564886"/>
            <a:chOff x="4243174" y="1241129"/>
            <a:chExt cx="4542205" cy="2661224"/>
          </a:xfrm>
        </p:grpSpPr>
        <p:sp>
          <p:nvSpPr>
            <p:cNvPr id="457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BF1E383-C08B-42C0-AB3D-8882164E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83" y="1256413"/>
            <a:ext cx="4567380" cy="30092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BB31F2B-C95A-428B-BB32-C5C522D7E000}"/>
              </a:ext>
            </a:extLst>
          </p:cNvPr>
          <p:cNvSpPr/>
          <p:nvPr/>
        </p:nvSpPr>
        <p:spPr>
          <a:xfrm flipH="1">
            <a:off x="6661150" y="1257300"/>
            <a:ext cx="158750" cy="3009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B016A7-08CF-4DAC-91A9-91C6C7AFEE81}"/>
              </a:ext>
            </a:extLst>
          </p:cNvPr>
          <p:cNvSpPr/>
          <p:nvPr/>
        </p:nvSpPr>
        <p:spPr>
          <a:xfrm flipH="1">
            <a:off x="2095500" y="1257300"/>
            <a:ext cx="127826" cy="3009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426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4294967295"/>
          </p:nvPr>
        </p:nvSpPr>
        <p:spPr>
          <a:xfrm>
            <a:off x="92147" y="92149"/>
            <a:ext cx="6397553" cy="73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MODELAGEM DO SISTEMA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	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latin typeface="Barlow"/>
                <a:sym typeface="Barlow"/>
              </a:rPr>
              <a:t>Banco de Dados Relacional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56" name="Google Shape;456;p32"/>
          <p:cNvGrpSpPr/>
          <p:nvPr/>
        </p:nvGrpSpPr>
        <p:grpSpPr>
          <a:xfrm>
            <a:off x="1414914" y="1063007"/>
            <a:ext cx="6084584" cy="3564886"/>
            <a:chOff x="4243174" y="1241129"/>
            <a:chExt cx="4542205" cy="2661224"/>
          </a:xfrm>
        </p:grpSpPr>
        <p:sp>
          <p:nvSpPr>
            <p:cNvPr id="457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0BB31F2B-C95A-428B-BB32-C5C522D7E000}"/>
              </a:ext>
            </a:extLst>
          </p:cNvPr>
          <p:cNvSpPr/>
          <p:nvPr/>
        </p:nvSpPr>
        <p:spPr>
          <a:xfrm flipH="1">
            <a:off x="6661150" y="1257300"/>
            <a:ext cx="158750" cy="3009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B016A7-08CF-4DAC-91A9-91C6C7AFEE81}"/>
              </a:ext>
            </a:extLst>
          </p:cNvPr>
          <p:cNvSpPr/>
          <p:nvPr/>
        </p:nvSpPr>
        <p:spPr>
          <a:xfrm flipH="1">
            <a:off x="2095500" y="1257300"/>
            <a:ext cx="127826" cy="3009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2F76E9-17B4-4F14-8812-CDCE821B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26" y="1257299"/>
            <a:ext cx="4539759" cy="30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4294967295"/>
          </p:nvPr>
        </p:nvSpPr>
        <p:spPr>
          <a:xfrm>
            <a:off x="92147" y="92149"/>
            <a:ext cx="6397553" cy="7300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MODELAGEM DO SISTEMA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1"/>
                </a:solidFill>
                <a:latin typeface="Barlow"/>
                <a:sym typeface="Barlow"/>
              </a:rPr>
              <a:t>	</a:t>
            </a:r>
            <a:r>
              <a:rPr lang="en" sz="2000" b="1" dirty="0">
                <a:solidFill>
                  <a:schemeClr val="bg2">
                    <a:lumMod val="50000"/>
                  </a:schemeClr>
                </a:solidFill>
                <a:latin typeface="Barlow"/>
                <a:sym typeface="Barlow"/>
              </a:rPr>
              <a:t>Banco de Dados Não Relacional</a:t>
            </a:r>
            <a:endParaRPr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56" name="Google Shape;456;p32"/>
          <p:cNvGrpSpPr/>
          <p:nvPr/>
        </p:nvGrpSpPr>
        <p:grpSpPr>
          <a:xfrm>
            <a:off x="1414914" y="1063007"/>
            <a:ext cx="6084584" cy="3564886"/>
            <a:chOff x="4243174" y="1241129"/>
            <a:chExt cx="4542205" cy="2661224"/>
          </a:xfrm>
        </p:grpSpPr>
        <p:sp>
          <p:nvSpPr>
            <p:cNvPr id="457" name="Google Shape;457;p32"/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6A019D0-26B2-4768-8C9D-40B2D8D1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91" y="1532530"/>
            <a:ext cx="4715241" cy="246635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F77D9F-45F2-49B4-A35E-23576A7D654E}"/>
              </a:ext>
            </a:extLst>
          </p:cNvPr>
          <p:cNvSpPr/>
          <p:nvPr/>
        </p:nvSpPr>
        <p:spPr>
          <a:xfrm>
            <a:off x="2102191" y="1254919"/>
            <a:ext cx="4715241" cy="27761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621146C-E427-47AF-9A8F-C5CD41EFE50D}"/>
              </a:ext>
            </a:extLst>
          </p:cNvPr>
          <p:cNvSpPr/>
          <p:nvPr/>
        </p:nvSpPr>
        <p:spPr>
          <a:xfrm>
            <a:off x="2102191" y="3998889"/>
            <a:ext cx="4715241" cy="258786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515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72;p11">
            <a:extLst>
              <a:ext uri="{FF2B5EF4-FFF2-40B4-BE49-F238E27FC236}">
                <a16:creationId xmlns:a16="http://schemas.microsoft.com/office/drawing/2014/main" id="{08C25083-1EEC-4ABB-8580-E3655634C0E1}"/>
              </a:ext>
            </a:extLst>
          </p:cNvPr>
          <p:cNvSpPr txBox="1">
            <a:spLocks/>
          </p:cNvSpPr>
          <p:nvPr/>
        </p:nvSpPr>
        <p:spPr>
          <a:xfrm>
            <a:off x="368953" y="2126122"/>
            <a:ext cx="5813620" cy="62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4500" dirty="0">
                <a:solidFill>
                  <a:schemeClr val="lt2"/>
                </a:solidFill>
              </a:rPr>
              <a:t>IFCHAT-</a:t>
            </a:r>
            <a:r>
              <a:rPr lang="en" sz="4500" dirty="0"/>
              <a:t>APPLICATION</a:t>
            </a:r>
            <a:endParaRPr lang="en-US" sz="45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11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ctrTitle" idx="4294967295"/>
          </p:nvPr>
        </p:nvSpPr>
        <p:spPr>
          <a:xfrm>
            <a:off x="117611" y="2042303"/>
            <a:ext cx="3395251" cy="531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VALIDAÇÃO</a:t>
            </a:r>
            <a:endParaRPr sz="4800" dirty="0"/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4294967295"/>
          </p:nvPr>
        </p:nvSpPr>
        <p:spPr>
          <a:xfrm>
            <a:off x="342240" y="2771421"/>
            <a:ext cx="5149378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chemeClr val="tx1"/>
                </a:solidFill>
              </a:rPr>
              <a:t>FORMULÁRIO SUS </a:t>
            </a:r>
            <a:r>
              <a:rPr lang="en" sz="2000" i="1" dirty="0">
                <a:solidFill>
                  <a:schemeClr val="tx1"/>
                </a:solidFill>
              </a:rPr>
              <a:t>(System Usability Scale).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821C6E0-D628-1045-909A-C4A8E9F1A2C5}"/>
              </a:ext>
            </a:extLst>
          </p:cNvPr>
          <p:cNvGrpSpPr/>
          <p:nvPr/>
        </p:nvGrpSpPr>
        <p:grpSpPr>
          <a:xfrm>
            <a:off x="5414066" y="834624"/>
            <a:ext cx="3504634" cy="3892705"/>
            <a:chOff x="5419407" y="3281869"/>
            <a:chExt cx="743968" cy="852939"/>
          </a:xfrm>
        </p:grpSpPr>
        <p:sp>
          <p:nvSpPr>
            <p:cNvPr id="52" name="Google Shape;1068;p46">
              <a:extLst>
                <a:ext uri="{FF2B5EF4-FFF2-40B4-BE49-F238E27FC236}">
                  <a16:creationId xmlns:a16="http://schemas.microsoft.com/office/drawing/2014/main" id="{B93F5133-5C8E-934B-B826-EBAC0BE2DC05}"/>
                </a:ext>
              </a:extLst>
            </p:cNvPr>
            <p:cNvSpPr/>
            <p:nvPr/>
          </p:nvSpPr>
          <p:spPr>
            <a:xfrm>
              <a:off x="5419407" y="3621745"/>
              <a:ext cx="657536" cy="466127"/>
            </a:xfrm>
            <a:custGeom>
              <a:avLst/>
              <a:gdLst/>
              <a:ahLst/>
              <a:cxnLst/>
              <a:rect l="l" t="t" r="r" b="b"/>
              <a:pathLst>
                <a:path w="6575358" h="4661273" extrusionOk="0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69;p46">
              <a:extLst>
                <a:ext uri="{FF2B5EF4-FFF2-40B4-BE49-F238E27FC236}">
                  <a16:creationId xmlns:a16="http://schemas.microsoft.com/office/drawing/2014/main" id="{3AC24FBA-4ED8-8245-A6BA-5C9E0A28A55E}"/>
                </a:ext>
              </a:extLst>
            </p:cNvPr>
            <p:cNvSpPr/>
            <p:nvPr/>
          </p:nvSpPr>
          <p:spPr>
            <a:xfrm>
              <a:off x="5505839" y="3664023"/>
              <a:ext cx="657536" cy="470785"/>
            </a:xfrm>
            <a:custGeom>
              <a:avLst/>
              <a:gdLst/>
              <a:ahLst/>
              <a:cxnLst/>
              <a:rect l="l" t="t" r="r" b="b"/>
              <a:pathLst>
                <a:path w="6575357" h="4707850" extrusionOk="0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70;p46">
              <a:extLst>
                <a:ext uri="{FF2B5EF4-FFF2-40B4-BE49-F238E27FC236}">
                  <a16:creationId xmlns:a16="http://schemas.microsoft.com/office/drawing/2014/main" id="{96A492FF-83E4-294B-930B-8514120432DA}"/>
                </a:ext>
              </a:extLst>
            </p:cNvPr>
            <p:cNvSpPr/>
            <p:nvPr/>
          </p:nvSpPr>
          <p:spPr>
            <a:xfrm>
              <a:off x="5932557" y="3619063"/>
              <a:ext cx="14356" cy="21562"/>
            </a:xfrm>
            <a:custGeom>
              <a:avLst/>
              <a:gdLst/>
              <a:ahLst/>
              <a:cxnLst/>
              <a:rect l="l" t="t" r="r" b="b"/>
              <a:pathLst>
                <a:path w="143559" h="215617" extrusionOk="0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71;p46">
              <a:extLst>
                <a:ext uri="{FF2B5EF4-FFF2-40B4-BE49-F238E27FC236}">
                  <a16:creationId xmlns:a16="http://schemas.microsoft.com/office/drawing/2014/main" id="{85A43A36-855C-A74C-A88D-734B7B07382A}"/>
                </a:ext>
              </a:extLst>
            </p:cNvPr>
            <p:cNvSpPr/>
            <p:nvPr/>
          </p:nvSpPr>
          <p:spPr>
            <a:xfrm>
              <a:off x="5742144" y="3656207"/>
              <a:ext cx="14908" cy="20998"/>
            </a:xfrm>
            <a:custGeom>
              <a:avLst/>
              <a:gdLst/>
              <a:ahLst/>
              <a:cxnLst/>
              <a:rect l="l" t="t" r="r" b="b"/>
              <a:pathLst>
                <a:path w="149080" h="209976" extrusionOk="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72;p46">
              <a:extLst>
                <a:ext uri="{FF2B5EF4-FFF2-40B4-BE49-F238E27FC236}">
                  <a16:creationId xmlns:a16="http://schemas.microsoft.com/office/drawing/2014/main" id="{4B93CDFD-74C4-5D42-A2DC-8F7483C7E160}"/>
                </a:ext>
              </a:extLst>
            </p:cNvPr>
            <p:cNvSpPr/>
            <p:nvPr/>
          </p:nvSpPr>
          <p:spPr>
            <a:xfrm>
              <a:off x="5901039" y="3281869"/>
              <a:ext cx="127409" cy="323789"/>
            </a:xfrm>
            <a:custGeom>
              <a:avLst/>
              <a:gdLst/>
              <a:ahLst/>
              <a:cxnLst/>
              <a:rect l="l" t="t" r="r" b="b"/>
              <a:pathLst>
                <a:path w="1274089" h="3237886" extrusionOk="0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73;p46">
              <a:extLst>
                <a:ext uri="{FF2B5EF4-FFF2-40B4-BE49-F238E27FC236}">
                  <a16:creationId xmlns:a16="http://schemas.microsoft.com/office/drawing/2014/main" id="{4B722715-C2F6-E64D-8C4E-3BA59EE8AA23}"/>
                </a:ext>
              </a:extLst>
            </p:cNvPr>
            <p:cNvSpPr/>
            <p:nvPr/>
          </p:nvSpPr>
          <p:spPr>
            <a:xfrm>
              <a:off x="5876197" y="3303335"/>
              <a:ext cx="127478" cy="323789"/>
            </a:xfrm>
            <a:custGeom>
              <a:avLst/>
              <a:gdLst/>
              <a:ahLst/>
              <a:cxnLst/>
              <a:rect l="l" t="t" r="r" b="b"/>
              <a:pathLst>
                <a:path w="1274779" h="3237886" extrusionOk="0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74;p46">
              <a:extLst>
                <a:ext uri="{FF2B5EF4-FFF2-40B4-BE49-F238E27FC236}">
                  <a16:creationId xmlns:a16="http://schemas.microsoft.com/office/drawing/2014/main" id="{AC7CD621-AFC8-C14E-9E8C-F2328893CEF3}"/>
                </a:ext>
              </a:extLst>
            </p:cNvPr>
            <p:cNvSpPr/>
            <p:nvPr/>
          </p:nvSpPr>
          <p:spPr>
            <a:xfrm>
              <a:off x="5942742" y="3429035"/>
              <a:ext cx="44034" cy="66165"/>
            </a:xfrm>
            <a:custGeom>
              <a:avLst/>
              <a:gdLst/>
              <a:ahLst/>
              <a:cxnLst/>
              <a:rect l="l" t="t" r="r" b="b"/>
              <a:pathLst>
                <a:path w="440340" h="661652" extrusionOk="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75;p46">
              <a:extLst>
                <a:ext uri="{FF2B5EF4-FFF2-40B4-BE49-F238E27FC236}">
                  <a16:creationId xmlns:a16="http://schemas.microsoft.com/office/drawing/2014/main" id="{CA12BCA7-74AE-BF46-8EB3-819F21C956B5}"/>
                </a:ext>
              </a:extLst>
            </p:cNvPr>
            <p:cNvSpPr/>
            <p:nvPr/>
          </p:nvSpPr>
          <p:spPr>
            <a:xfrm>
              <a:off x="5898768" y="3376677"/>
              <a:ext cx="44103" cy="113633"/>
            </a:xfrm>
            <a:custGeom>
              <a:avLst/>
              <a:gdLst/>
              <a:ahLst/>
              <a:cxnLst/>
              <a:rect l="l" t="t" r="r" b="b"/>
              <a:pathLst>
                <a:path w="441030" h="1136330" extrusionOk="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76;p46">
              <a:extLst>
                <a:ext uri="{FF2B5EF4-FFF2-40B4-BE49-F238E27FC236}">
                  <a16:creationId xmlns:a16="http://schemas.microsoft.com/office/drawing/2014/main" id="{F97AE8BE-BC2B-4242-A443-A7F6A432F5AE}"/>
                </a:ext>
              </a:extLst>
            </p:cNvPr>
            <p:cNvSpPr/>
            <p:nvPr/>
          </p:nvSpPr>
          <p:spPr>
            <a:xfrm>
              <a:off x="5904618" y="3363123"/>
              <a:ext cx="82271" cy="91555"/>
            </a:xfrm>
            <a:custGeom>
              <a:avLst/>
              <a:gdLst/>
              <a:ahLst/>
              <a:cxnLst/>
              <a:rect l="l" t="t" r="r" b="b"/>
              <a:pathLst>
                <a:path w="822705" h="915549" extrusionOk="0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77;p46">
              <a:extLst>
                <a:ext uri="{FF2B5EF4-FFF2-40B4-BE49-F238E27FC236}">
                  <a16:creationId xmlns:a16="http://schemas.microsoft.com/office/drawing/2014/main" id="{94DC4B67-80DF-2344-9ED5-EF435CCA7EA6}"/>
                </a:ext>
              </a:extLst>
            </p:cNvPr>
            <p:cNvSpPr/>
            <p:nvPr/>
          </p:nvSpPr>
          <p:spPr>
            <a:xfrm>
              <a:off x="5892850" y="3492608"/>
              <a:ext cx="77646" cy="54160"/>
            </a:xfrm>
            <a:custGeom>
              <a:avLst/>
              <a:gdLst/>
              <a:ahLst/>
              <a:cxnLst/>
              <a:rect l="l" t="t" r="r" b="b"/>
              <a:pathLst>
                <a:path w="776463" h="541602" extrusionOk="0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78;p46">
              <a:extLst>
                <a:ext uri="{FF2B5EF4-FFF2-40B4-BE49-F238E27FC236}">
                  <a16:creationId xmlns:a16="http://schemas.microsoft.com/office/drawing/2014/main" id="{DC36F33E-C286-5749-8C38-78BBF737B3A1}"/>
                </a:ext>
              </a:extLst>
            </p:cNvPr>
            <p:cNvSpPr/>
            <p:nvPr/>
          </p:nvSpPr>
          <p:spPr>
            <a:xfrm>
              <a:off x="5892850" y="3510909"/>
              <a:ext cx="94142" cy="63681"/>
            </a:xfrm>
            <a:custGeom>
              <a:avLst/>
              <a:gdLst/>
              <a:ahLst/>
              <a:cxnLst/>
              <a:rect l="l" t="t" r="r" b="b"/>
              <a:pathLst>
                <a:path w="941418" h="636814" extrusionOk="0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79;p46">
              <a:extLst>
                <a:ext uri="{FF2B5EF4-FFF2-40B4-BE49-F238E27FC236}">
                  <a16:creationId xmlns:a16="http://schemas.microsoft.com/office/drawing/2014/main" id="{68421109-41A2-4149-B559-F20C73D93297}"/>
                </a:ext>
              </a:extLst>
            </p:cNvPr>
            <p:cNvSpPr/>
            <p:nvPr/>
          </p:nvSpPr>
          <p:spPr>
            <a:xfrm>
              <a:off x="5892850" y="3529211"/>
              <a:ext cx="61013" cy="44570"/>
            </a:xfrm>
            <a:custGeom>
              <a:avLst/>
              <a:gdLst/>
              <a:ahLst/>
              <a:cxnLst/>
              <a:rect l="l" t="t" r="r" b="b"/>
              <a:pathLst>
                <a:path w="610127" h="445701" extrusionOk="0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80;p46">
              <a:extLst>
                <a:ext uri="{FF2B5EF4-FFF2-40B4-BE49-F238E27FC236}">
                  <a16:creationId xmlns:a16="http://schemas.microsoft.com/office/drawing/2014/main" id="{9ED438A9-FB81-5745-8151-D7A1568703C2}"/>
                </a:ext>
              </a:extLst>
            </p:cNvPr>
            <p:cNvSpPr/>
            <p:nvPr/>
          </p:nvSpPr>
          <p:spPr>
            <a:xfrm>
              <a:off x="5710489" y="3319159"/>
              <a:ext cx="127409" cy="323789"/>
            </a:xfrm>
            <a:custGeom>
              <a:avLst/>
              <a:gdLst/>
              <a:ahLst/>
              <a:cxnLst/>
              <a:rect l="l" t="t" r="r" b="b"/>
              <a:pathLst>
                <a:path w="1274089" h="3237886" extrusionOk="0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081;p46">
              <a:extLst>
                <a:ext uri="{FF2B5EF4-FFF2-40B4-BE49-F238E27FC236}">
                  <a16:creationId xmlns:a16="http://schemas.microsoft.com/office/drawing/2014/main" id="{35D39084-2A5E-F94F-8FBB-ECA9C2B7839B}"/>
                </a:ext>
              </a:extLst>
            </p:cNvPr>
            <p:cNvSpPr/>
            <p:nvPr/>
          </p:nvSpPr>
          <p:spPr>
            <a:xfrm>
              <a:off x="5685991" y="3340763"/>
              <a:ext cx="127478" cy="323789"/>
            </a:xfrm>
            <a:custGeom>
              <a:avLst/>
              <a:gdLst/>
              <a:ahLst/>
              <a:cxnLst/>
              <a:rect l="l" t="t" r="r" b="b"/>
              <a:pathLst>
                <a:path w="1274779" h="3237886" extrusionOk="0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082;p46">
              <a:extLst>
                <a:ext uri="{FF2B5EF4-FFF2-40B4-BE49-F238E27FC236}">
                  <a16:creationId xmlns:a16="http://schemas.microsoft.com/office/drawing/2014/main" id="{1F33BEBB-932A-DF44-BD8B-79005F1955D5}"/>
                </a:ext>
              </a:extLst>
            </p:cNvPr>
            <p:cNvSpPr/>
            <p:nvPr/>
          </p:nvSpPr>
          <p:spPr>
            <a:xfrm>
              <a:off x="5752466" y="3466532"/>
              <a:ext cx="44103" cy="65613"/>
            </a:xfrm>
            <a:custGeom>
              <a:avLst/>
              <a:gdLst/>
              <a:ahLst/>
              <a:cxnLst/>
              <a:rect l="l" t="t" r="r" b="b"/>
              <a:pathLst>
                <a:path w="441031" h="656132" extrusionOk="0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083;p46">
              <a:extLst>
                <a:ext uri="{FF2B5EF4-FFF2-40B4-BE49-F238E27FC236}">
                  <a16:creationId xmlns:a16="http://schemas.microsoft.com/office/drawing/2014/main" id="{88F836FA-32D6-D54B-9585-669FAB5414FE}"/>
                </a:ext>
              </a:extLst>
            </p:cNvPr>
            <p:cNvSpPr/>
            <p:nvPr/>
          </p:nvSpPr>
          <p:spPr>
            <a:xfrm>
              <a:off x="5721431" y="3466601"/>
              <a:ext cx="53214" cy="66087"/>
            </a:xfrm>
            <a:custGeom>
              <a:avLst/>
              <a:gdLst/>
              <a:ahLst/>
              <a:cxnLst/>
              <a:rect l="l" t="t" r="r" b="b"/>
              <a:pathLst>
                <a:path w="532135" h="660871" extrusionOk="0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84;p46">
              <a:extLst>
                <a:ext uri="{FF2B5EF4-FFF2-40B4-BE49-F238E27FC236}">
                  <a16:creationId xmlns:a16="http://schemas.microsoft.com/office/drawing/2014/main" id="{F68D0A92-7731-1041-945E-31C5900B1570}"/>
                </a:ext>
              </a:extLst>
            </p:cNvPr>
            <p:cNvSpPr/>
            <p:nvPr/>
          </p:nvSpPr>
          <p:spPr>
            <a:xfrm>
              <a:off x="5708631" y="3400552"/>
              <a:ext cx="88068" cy="91624"/>
            </a:xfrm>
            <a:custGeom>
              <a:avLst/>
              <a:gdLst/>
              <a:ahLst/>
              <a:cxnLst/>
              <a:rect l="l" t="t" r="r" b="b"/>
              <a:pathLst>
                <a:path w="880681" h="916239" extrusionOk="0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85;p46">
              <a:extLst>
                <a:ext uri="{FF2B5EF4-FFF2-40B4-BE49-F238E27FC236}">
                  <a16:creationId xmlns:a16="http://schemas.microsoft.com/office/drawing/2014/main" id="{E6AB2160-6642-3941-9083-82414D72E258}"/>
                </a:ext>
              </a:extLst>
            </p:cNvPr>
            <p:cNvSpPr/>
            <p:nvPr/>
          </p:nvSpPr>
          <p:spPr>
            <a:xfrm>
              <a:off x="5702644" y="3530105"/>
              <a:ext cx="88137" cy="60232"/>
            </a:xfrm>
            <a:custGeom>
              <a:avLst/>
              <a:gdLst/>
              <a:ahLst/>
              <a:cxnLst/>
              <a:rect l="l" t="t" r="r" b="b"/>
              <a:pathLst>
                <a:path w="881371" h="602317" extrusionOk="0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86;p46">
              <a:extLst>
                <a:ext uri="{FF2B5EF4-FFF2-40B4-BE49-F238E27FC236}">
                  <a16:creationId xmlns:a16="http://schemas.microsoft.com/office/drawing/2014/main" id="{BE5EDE7C-673A-E740-BC0B-931F6D6DAF97}"/>
                </a:ext>
              </a:extLst>
            </p:cNvPr>
            <p:cNvSpPr/>
            <p:nvPr/>
          </p:nvSpPr>
          <p:spPr>
            <a:xfrm>
              <a:off x="5702644" y="3548338"/>
              <a:ext cx="91519" cy="62232"/>
            </a:xfrm>
            <a:custGeom>
              <a:avLst/>
              <a:gdLst/>
              <a:ahLst/>
              <a:cxnLst/>
              <a:rect l="l" t="t" r="r" b="b"/>
              <a:pathLst>
                <a:path w="915191" h="622325" extrusionOk="0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87;p46">
              <a:extLst>
                <a:ext uri="{FF2B5EF4-FFF2-40B4-BE49-F238E27FC236}">
                  <a16:creationId xmlns:a16="http://schemas.microsoft.com/office/drawing/2014/main" id="{E7066E60-596E-DB41-AAE5-08716DD92653}"/>
                </a:ext>
              </a:extLst>
            </p:cNvPr>
            <p:cNvSpPr/>
            <p:nvPr/>
          </p:nvSpPr>
          <p:spPr>
            <a:xfrm>
              <a:off x="5702644" y="3566639"/>
              <a:ext cx="61013" cy="44570"/>
            </a:xfrm>
            <a:custGeom>
              <a:avLst/>
              <a:gdLst/>
              <a:ahLst/>
              <a:cxnLst/>
              <a:rect l="l" t="t" r="r" b="b"/>
              <a:pathLst>
                <a:path w="610127" h="445700" extrusionOk="0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859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289" name="Google Shape;289;p22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A77D1934-6C10-4486-A4D4-82FFC095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OBTIDOS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4222FA-F500-4505-92E5-75C8A2A50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" r="25824"/>
          <a:stretch/>
        </p:blipFill>
        <p:spPr>
          <a:xfrm>
            <a:off x="410985" y="1396934"/>
            <a:ext cx="2505428" cy="1425545"/>
          </a:xfrm>
          <a:prstGeom prst="rect">
            <a:avLst/>
          </a:prstGeom>
        </p:spPr>
      </p:pic>
      <p:grpSp>
        <p:nvGrpSpPr>
          <p:cNvPr id="23" name="Google Shape;288;p22">
            <a:extLst>
              <a:ext uri="{FF2B5EF4-FFF2-40B4-BE49-F238E27FC236}">
                <a16:creationId xmlns:a16="http://schemas.microsoft.com/office/drawing/2014/main" id="{55E32184-397D-45D3-9D08-05EF3DF82EFF}"/>
              </a:ext>
            </a:extLst>
          </p:cNvPr>
          <p:cNvGrpSpPr/>
          <p:nvPr/>
        </p:nvGrpSpPr>
        <p:grpSpPr>
          <a:xfrm rot="7117887">
            <a:off x="4602274" y="655248"/>
            <a:ext cx="4036590" cy="3941676"/>
            <a:chOff x="855292" y="912203"/>
            <a:chExt cx="4036590" cy="3941676"/>
          </a:xfrm>
        </p:grpSpPr>
        <p:sp>
          <p:nvSpPr>
            <p:cNvPr id="24" name="Google Shape;289;p22">
              <a:extLst>
                <a:ext uri="{FF2B5EF4-FFF2-40B4-BE49-F238E27FC236}">
                  <a16:creationId xmlns:a16="http://schemas.microsoft.com/office/drawing/2014/main" id="{2B26276D-1330-489D-9C39-08E7A6629B90}"/>
                </a:ext>
              </a:extLst>
            </p:cNvPr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22">
              <a:extLst>
                <a:ext uri="{FF2B5EF4-FFF2-40B4-BE49-F238E27FC236}">
                  <a16:creationId xmlns:a16="http://schemas.microsoft.com/office/drawing/2014/main" id="{9A38AC39-E969-4362-B3B5-BBD81DBEFE83}"/>
                </a:ext>
              </a:extLst>
            </p:cNvPr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22">
              <a:extLst>
                <a:ext uri="{FF2B5EF4-FFF2-40B4-BE49-F238E27FC236}">
                  <a16:creationId xmlns:a16="http://schemas.microsoft.com/office/drawing/2014/main" id="{4C17EA0F-77A3-43DC-9F5B-1B71F5EDDC3E}"/>
                </a:ext>
              </a:extLst>
            </p:cNvPr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22">
              <a:extLst>
                <a:ext uri="{FF2B5EF4-FFF2-40B4-BE49-F238E27FC236}">
                  <a16:creationId xmlns:a16="http://schemas.microsoft.com/office/drawing/2014/main" id="{7B81E148-ABD5-4D4D-9505-6DB158C26F95}"/>
                </a:ext>
              </a:extLst>
            </p:cNvPr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22">
              <a:extLst>
                <a:ext uri="{FF2B5EF4-FFF2-40B4-BE49-F238E27FC236}">
                  <a16:creationId xmlns:a16="http://schemas.microsoft.com/office/drawing/2014/main" id="{115B7A5D-A179-4B35-ACA4-C260C573288E}"/>
                </a:ext>
              </a:extLst>
            </p:cNvPr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22">
              <a:extLst>
                <a:ext uri="{FF2B5EF4-FFF2-40B4-BE49-F238E27FC236}">
                  <a16:creationId xmlns:a16="http://schemas.microsoft.com/office/drawing/2014/main" id="{571CCF67-7036-4FA1-AA96-31FF1011A634}"/>
                </a:ext>
              </a:extLst>
            </p:cNvPr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A6D9E967-11FF-4088-875B-4B9818F6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90"/>
          <a:stretch/>
        </p:blipFill>
        <p:spPr>
          <a:xfrm>
            <a:off x="3005387" y="1400657"/>
            <a:ext cx="2795652" cy="1406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D74142-E6C3-42BB-B31C-A6EA369D1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832" y="2956916"/>
            <a:ext cx="2979129" cy="17905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3CA185D-0989-4396-897A-B3292074E9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422"/>
          <a:stretch/>
        </p:blipFill>
        <p:spPr>
          <a:xfrm>
            <a:off x="5866753" y="1382234"/>
            <a:ext cx="3123127" cy="14247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BFBF25-0A51-4305-AD11-C5B465A9D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510" y="2962770"/>
            <a:ext cx="3223658" cy="17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65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0"/>
          <p:cNvPicPr preferRelativeResize="0"/>
          <p:nvPr/>
        </p:nvPicPr>
        <p:blipFill rotWithShape="1">
          <a:blip r:embed="rId5">
            <a:alphaModFix/>
          </a:blip>
          <a:srcRect l="20000"/>
          <a:stretch/>
        </p:blipFill>
        <p:spPr>
          <a:xfrm>
            <a:off x="6096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48622" y="637850"/>
            <a:ext cx="43485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VÍDEO DA APLICAÇÃO</a:t>
            </a:r>
            <a:endParaRPr dirty="0"/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Vídeo aplicação">
            <a:hlinkClick r:id="" action="ppaction://media"/>
            <a:extLst>
              <a:ext uri="{FF2B5EF4-FFF2-40B4-BE49-F238E27FC236}">
                <a16:creationId xmlns:a16="http://schemas.microsoft.com/office/drawing/2014/main" id="{47DE0A0F-5099-4056-828D-42387A114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900" r="37054"/>
          <a:stretch/>
        </p:blipFill>
        <p:spPr>
          <a:xfrm>
            <a:off x="3444499" y="376917"/>
            <a:ext cx="2105246" cy="45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CONTATO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20084" cy="29535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pt-BR" sz="1800" dirty="0">
                <a:hlinkClick r:id="rId3"/>
              </a:rPr>
              <a:t>https://github.com/IFChat/ifchat</a:t>
            </a:r>
            <a:endParaRPr lang="pt-BR" sz="1800" dirty="0"/>
          </a:p>
          <a:p>
            <a:pPr marL="76200" indent="0">
              <a:buNone/>
            </a:pP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1800" dirty="0">
                <a:hlinkClick r:id="rId4"/>
              </a:rPr>
              <a:t>https://github.com/GBobello</a:t>
            </a: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1800" dirty="0">
                <a:hlinkClick r:id="rId5"/>
              </a:rPr>
              <a:t>https://www.instagram.com/dev_gbobello/</a:t>
            </a: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1800" dirty="0">
                <a:hlinkClick r:id="rId6"/>
              </a:rPr>
              <a:t>bobello.gabriel@gmail.com</a:t>
            </a: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1800" dirty="0">
                <a:hlinkClick r:id="rId7"/>
              </a:rPr>
              <a:t>ifchat.ifsc@gmail.com</a:t>
            </a:r>
            <a:endParaRPr lang="pt-BR" sz="1800" dirty="0"/>
          </a:p>
          <a:p>
            <a:pPr>
              <a:buFont typeface="Courier New" panose="02070309020205020404" pitchFamily="49" charset="0"/>
              <a:buChar char="o"/>
            </a:pPr>
            <a:endParaRPr lang="pt-BR" sz="1800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93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191386" y="1590565"/>
            <a:ext cx="6025116" cy="13811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AGRADECIMENTOS</a:t>
            </a:r>
            <a:endParaRPr sz="5400" dirty="0">
              <a:ln w="9525" cmpd="sng">
                <a:solidFill>
                  <a:schemeClr val="accent1">
                    <a:lumMod val="50000"/>
                  </a:schemeClr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33684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49" name="Google Shape;349;p26"/>
          <p:cNvSpPr txBox="1">
            <a:spLocks noGrp="1"/>
          </p:cNvSpPr>
          <p:nvPr>
            <p:ph type="ctrTitle" idx="4294967295"/>
          </p:nvPr>
        </p:nvSpPr>
        <p:spPr>
          <a:xfrm>
            <a:off x="222318" y="1979330"/>
            <a:ext cx="3705047" cy="531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PERGUNTAS?</a:t>
            </a:r>
            <a:endParaRPr sz="4800" dirty="0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821C6E0-D628-1045-909A-C4A8E9F1A2C5}"/>
              </a:ext>
            </a:extLst>
          </p:cNvPr>
          <p:cNvGrpSpPr/>
          <p:nvPr/>
        </p:nvGrpSpPr>
        <p:grpSpPr>
          <a:xfrm>
            <a:off x="3905787" y="258175"/>
            <a:ext cx="5161863" cy="5733440"/>
            <a:chOff x="5419407" y="3281869"/>
            <a:chExt cx="743968" cy="852939"/>
          </a:xfrm>
        </p:grpSpPr>
        <p:sp>
          <p:nvSpPr>
            <p:cNvPr id="52" name="Google Shape;1068;p46">
              <a:extLst>
                <a:ext uri="{FF2B5EF4-FFF2-40B4-BE49-F238E27FC236}">
                  <a16:creationId xmlns:a16="http://schemas.microsoft.com/office/drawing/2014/main" id="{B93F5133-5C8E-934B-B826-EBAC0BE2DC05}"/>
                </a:ext>
              </a:extLst>
            </p:cNvPr>
            <p:cNvSpPr/>
            <p:nvPr/>
          </p:nvSpPr>
          <p:spPr>
            <a:xfrm>
              <a:off x="5419407" y="3621745"/>
              <a:ext cx="657536" cy="466127"/>
            </a:xfrm>
            <a:custGeom>
              <a:avLst/>
              <a:gdLst/>
              <a:ahLst/>
              <a:cxnLst/>
              <a:rect l="l" t="t" r="r" b="b"/>
              <a:pathLst>
                <a:path w="6575358" h="4661273" extrusionOk="0">
                  <a:moveTo>
                    <a:pt x="821939" y="267047"/>
                  </a:moveTo>
                  <a:cubicBezTo>
                    <a:pt x="148314" y="-318021"/>
                    <a:pt x="53758" y="239450"/>
                    <a:pt x="8896" y="247729"/>
                  </a:cubicBezTo>
                  <a:cubicBezTo>
                    <a:pt x="8896" y="247729"/>
                    <a:pt x="-11120" y="382267"/>
                    <a:pt x="8896" y="872814"/>
                  </a:cubicBezTo>
                  <a:lnTo>
                    <a:pt x="6575358" y="4661273"/>
                  </a:lnTo>
                  <a:lnTo>
                    <a:pt x="6575358" y="1995346"/>
                  </a:lnTo>
                  <a:cubicBezTo>
                    <a:pt x="5828573" y="658933"/>
                    <a:pt x="5334398" y="-274555"/>
                    <a:pt x="4848504" y="156657"/>
                  </a:cubicBezTo>
                  <a:cubicBezTo>
                    <a:pt x="4006473" y="902482"/>
                    <a:pt x="3596501" y="1403378"/>
                    <a:pt x="2595036" y="368469"/>
                  </a:cubicBezTo>
                  <a:cubicBezTo>
                    <a:pt x="2001473" y="-244888"/>
                    <a:pt x="1630841" y="969406"/>
                    <a:pt x="821939" y="26704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69;p46">
              <a:extLst>
                <a:ext uri="{FF2B5EF4-FFF2-40B4-BE49-F238E27FC236}">
                  <a16:creationId xmlns:a16="http://schemas.microsoft.com/office/drawing/2014/main" id="{3AC24FBA-4ED8-8245-A6BA-5C9E0A28A55E}"/>
                </a:ext>
              </a:extLst>
            </p:cNvPr>
            <p:cNvSpPr/>
            <p:nvPr/>
          </p:nvSpPr>
          <p:spPr>
            <a:xfrm>
              <a:off x="5505839" y="3664023"/>
              <a:ext cx="657536" cy="470785"/>
            </a:xfrm>
            <a:custGeom>
              <a:avLst/>
              <a:gdLst/>
              <a:ahLst/>
              <a:cxnLst/>
              <a:rect l="l" t="t" r="r" b="b"/>
              <a:pathLst>
                <a:path w="6575357" h="4707850" extrusionOk="0">
                  <a:moveTo>
                    <a:pt x="822629" y="313625"/>
                  </a:moveTo>
                  <a:cubicBezTo>
                    <a:pt x="149004" y="-271443"/>
                    <a:pt x="54448" y="285338"/>
                    <a:pt x="8896" y="294307"/>
                  </a:cubicBezTo>
                  <a:cubicBezTo>
                    <a:pt x="8896" y="294307"/>
                    <a:pt x="-11120" y="428845"/>
                    <a:pt x="8896" y="919392"/>
                  </a:cubicBezTo>
                  <a:lnTo>
                    <a:pt x="6575358" y="4707851"/>
                  </a:lnTo>
                  <a:lnTo>
                    <a:pt x="6575358" y="2041924"/>
                  </a:lnTo>
                  <a:cubicBezTo>
                    <a:pt x="5512466" y="499219"/>
                    <a:pt x="4811924" y="786234"/>
                    <a:pt x="4204557" y="1009085"/>
                  </a:cubicBezTo>
                  <a:cubicBezTo>
                    <a:pt x="3609614" y="1227105"/>
                    <a:pt x="3391514" y="771745"/>
                    <a:pt x="2638518" y="122512"/>
                  </a:cubicBezTo>
                  <a:cubicBezTo>
                    <a:pt x="2019418" y="-411501"/>
                    <a:pt x="1631531" y="1015984"/>
                    <a:pt x="822629" y="31362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70;p46">
              <a:extLst>
                <a:ext uri="{FF2B5EF4-FFF2-40B4-BE49-F238E27FC236}">
                  <a16:creationId xmlns:a16="http://schemas.microsoft.com/office/drawing/2014/main" id="{96A492FF-83E4-294B-930B-8514120432DA}"/>
                </a:ext>
              </a:extLst>
            </p:cNvPr>
            <p:cNvSpPr/>
            <p:nvPr/>
          </p:nvSpPr>
          <p:spPr>
            <a:xfrm>
              <a:off x="5932557" y="3619063"/>
              <a:ext cx="14356" cy="21562"/>
            </a:xfrm>
            <a:custGeom>
              <a:avLst/>
              <a:gdLst/>
              <a:ahLst/>
              <a:cxnLst/>
              <a:rect l="l" t="t" r="r" b="b"/>
              <a:pathLst>
                <a:path w="143559" h="215617" extrusionOk="0">
                  <a:moveTo>
                    <a:pt x="143559" y="149060"/>
                  </a:moveTo>
                  <a:cubicBezTo>
                    <a:pt x="143559" y="93865"/>
                    <a:pt x="111120" y="31080"/>
                    <a:pt x="71780" y="8312"/>
                  </a:cubicBezTo>
                  <a:cubicBezTo>
                    <a:pt x="31749" y="-14456"/>
                    <a:pt x="0" y="11072"/>
                    <a:pt x="0" y="66267"/>
                  </a:cubicBezTo>
                  <a:cubicBezTo>
                    <a:pt x="0" y="121463"/>
                    <a:pt x="32439" y="184247"/>
                    <a:pt x="71780" y="207015"/>
                  </a:cubicBezTo>
                  <a:cubicBezTo>
                    <a:pt x="111120" y="230473"/>
                    <a:pt x="143559" y="204255"/>
                    <a:pt x="143559" y="149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71;p46">
              <a:extLst>
                <a:ext uri="{FF2B5EF4-FFF2-40B4-BE49-F238E27FC236}">
                  <a16:creationId xmlns:a16="http://schemas.microsoft.com/office/drawing/2014/main" id="{85A43A36-855C-A74C-A88D-734B7B07382A}"/>
                </a:ext>
              </a:extLst>
            </p:cNvPr>
            <p:cNvSpPr/>
            <p:nvPr/>
          </p:nvSpPr>
          <p:spPr>
            <a:xfrm>
              <a:off x="5742144" y="3656207"/>
              <a:ext cx="14908" cy="20998"/>
            </a:xfrm>
            <a:custGeom>
              <a:avLst/>
              <a:gdLst/>
              <a:ahLst/>
              <a:cxnLst/>
              <a:rect l="l" t="t" r="r" b="b"/>
              <a:pathLst>
                <a:path w="149080" h="209976" extrusionOk="0">
                  <a:moveTo>
                    <a:pt x="149081" y="147765"/>
                  </a:moveTo>
                  <a:cubicBezTo>
                    <a:pt x="149081" y="94639"/>
                    <a:pt x="115952" y="32544"/>
                    <a:pt x="74541" y="9087"/>
                  </a:cubicBezTo>
                  <a:cubicBezTo>
                    <a:pt x="33129" y="-14371"/>
                    <a:pt x="0" y="9087"/>
                    <a:pt x="0" y="62212"/>
                  </a:cubicBezTo>
                  <a:cubicBezTo>
                    <a:pt x="0" y="115337"/>
                    <a:pt x="33129" y="177432"/>
                    <a:pt x="74541" y="200890"/>
                  </a:cubicBezTo>
                  <a:cubicBezTo>
                    <a:pt x="115262" y="224348"/>
                    <a:pt x="149081" y="200890"/>
                    <a:pt x="149081" y="1477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72;p46">
              <a:extLst>
                <a:ext uri="{FF2B5EF4-FFF2-40B4-BE49-F238E27FC236}">
                  <a16:creationId xmlns:a16="http://schemas.microsoft.com/office/drawing/2014/main" id="{4B93CDFD-74C4-5D42-A2DC-8F7483C7E160}"/>
                </a:ext>
              </a:extLst>
            </p:cNvPr>
            <p:cNvSpPr/>
            <p:nvPr/>
          </p:nvSpPr>
          <p:spPr>
            <a:xfrm>
              <a:off x="5901039" y="3281869"/>
              <a:ext cx="127409" cy="323789"/>
            </a:xfrm>
            <a:custGeom>
              <a:avLst/>
              <a:gdLst/>
              <a:ahLst/>
              <a:cxnLst/>
              <a:rect l="l" t="t" r="r" b="b"/>
              <a:pathLst>
                <a:path w="1274089" h="3237886" extrusionOk="0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73;p46">
              <a:extLst>
                <a:ext uri="{FF2B5EF4-FFF2-40B4-BE49-F238E27FC236}">
                  <a16:creationId xmlns:a16="http://schemas.microsoft.com/office/drawing/2014/main" id="{4B722715-C2F6-E64D-8C4E-3BA59EE8AA23}"/>
                </a:ext>
              </a:extLst>
            </p:cNvPr>
            <p:cNvSpPr/>
            <p:nvPr/>
          </p:nvSpPr>
          <p:spPr>
            <a:xfrm>
              <a:off x="5876197" y="3303335"/>
              <a:ext cx="127478" cy="323789"/>
            </a:xfrm>
            <a:custGeom>
              <a:avLst/>
              <a:gdLst/>
              <a:ahLst/>
              <a:cxnLst/>
              <a:rect l="l" t="t" r="r" b="b"/>
              <a:pathLst>
                <a:path w="1274779" h="3237886" extrusionOk="0">
                  <a:moveTo>
                    <a:pt x="1274780" y="734786"/>
                  </a:moveTo>
                  <a:lnTo>
                    <a:pt x="690" y="0"/>
                  </a:lnTo>
                  <a:lnTo>
                    <a:pt x="0" y="2503101"/>
                  </a:lnTo>
                  <a:lnTo>
                    <a:pt x="550772" y="2820473"/>
                  </a:lnTo>
                  <a:lnTo>
                    <a:pt x="637735" y="2991578"/>
                  </a:lnTo>
                  <a:lnTo>
                    <a:pt x="724009" y="2921205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74;p46">
              <a:extLst>
                <a:ext uri="{FF2B5EF4-FFF2-40B4-BE49-F238E27FC236}">
                  <a16:creationId xmlns:a16="http://schemas.microsoft.com/office/drawing/2014/main" id="{AC7CD621-AFC8-C14E-9E8C-F2328893CEF3}"/>
                </a:ext>
              </a:extLst>
            </p:cNvPr>
            <p:cNvSpPr/>
            <p:nvPr/>
          </p:nvSpPr>
          <p:spPr>
            <a:xfrm>
              <a:off x="5942742" y="3429035"/>
              <a:ext cx="44034" cy="66165"/>
            </a:xfrm>
            <a:custGeom>
              <a:avLst/>
              <a:gdLst/>
              <a:ahLst/>
              <a:cxnLst/>
              <a:rect l="l" t="t" r="r" b="b"/>
              <a:pathLst>
                <a:path w="440340" h="661652" extrusionOk="0">
                  <a:moveTo>
                    <a:pt x="440341" y="254588"/>
                  </a:moveTo>
                  <a:cubicBezTo>
                    <a:pt x="440341" y="334621"/>
                    <a:pt x="428608" y="407754"/>
                    <a:pt x="406522" y="469159"/>
                  </a:cubicBezTo>
                  <a:cubicBezTo>
                    <a:pt x="384436" y="530564"/>
                    <a:pt x="351997" y="578859"/>
                    <a:pt x="311276" y="611976"/>
                  </a:cubicBezTo>
                  <a:cubicBezTo>
                    <a:pt x="270554" y="645094"/>
                    <a:pt x="221551" y="661652"/>
                    <a:pt x="168406" y="661652"/>
                  </a:cubicBezTo>
                  <a:cubicBezTo>
                    <a:pt x="115262" y="661652"/>
                    <a:pt x="57286" y="644404"/>
                    <a:pt x="0" y="610597"/>
                  </a:cubicBezTo>
                  <a:lnTo>
                    <a:pt x="0" y="0"/>
                  </a:lnTo>
                  <a:lnTo>
                    <a:pt x="44034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75;p46">
              <a:extLst>
                <a:ext uri="{FF2B5EF4-FFF2-40B4-BE49-F238E27FC236}">
                  <a16:creationId xmlns:a16="http://schemas.microsoft.com/office/drawing/2014/main" id="{CA12BCA7-74AE-BF46-8EB3-819F21C956B5}"/>
                </a:ext>
              </a:extLst>
            </p:cNvPr>
            <p:cNvSpPr/>
            <p:nvPr/>
          </p:nvSpPr>
          <p:spPr>
            <a:xfrm>
              <a:off x="5898768" y="3376677"/>
              <a:ext cx="44103" cy="113633"/>
            </a:xfrm>
            <a:custGeom>
              <a:avLst/>
              <a:gdLst/>
              <a:ahLst/>
              <a:cxnLst/>
              <a:rect l="l" t="t" r="r" b="b"/>
              <a:pathLst>
                <a:path w="441030" h="1136330" extrusionOk="0">
                  <a:moveTo>
                    <a:pt x="441031" y="1136331"/>
                  </a:moveTo>
                  <a:cubicBezTo>
                    <a:pt x="363730" y="1091484"/>
                    <a:pt x="287809" y="1019731"/>
                    <a:pt x="220861" y="927279"/>
                  </a:cubicBezTo>
                  <a:cubicBezTo>
                    <a:pt x="153912" y="834827"/>
                    <a:pt x="98007" y="725817"/>
                    <a:pt x="59356" y="610597"/>
                  </a:cubicBezTo>
                  <a:cubicBezTo>
                    <a:pt x="20706" y="495377"/>
                    <a:pt x="0" y="378087"/>
                    <a:pt x="0" y="271146"/>
                  </a:cubicBezTo>
                  <a:cubicBezTo>
                    <a:pt x="0" y="164206"/>
                    <a:pt x="20706" y="70374"/>
                    <a:pt x="59356" y="0"/>
                  </a:cubicBezTo>
                  <a:lnTo>
                    <a:pt x="441031" y="525734"/>
                  </a:lnTo>
                  <a:lnTo>
                    <a:pt x="441031" y="11363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76;p46">
              <a:extLst>
                <a:ext uri="{FF2B5EF4-FFF2-40B4-BE49-F238E27FC236}">
                  <a16:creationId xmlns:a16="http://schemas.microsoft.com/office/drawing/2014/main" id="{F97AE8BE-BC2B-4242-A443-A7F6A432F5AE}"/>
                </a:ext>
              </a:extLst>
            </p:cNvPr>
            <p:cNvSpPr/>
            <p:nvPr/>
          </p:nvSpPr>
          <p:spPr>
            <a:xfrm>
              <a:off x="5904618" y="3363123"/>
              <a:ext cx="82271" cy="91555"/>
            </a:xfrm>
            <a:custGeom>
              <a:avLst/>
              <a:gdLst/>
              <a:ahLst/>
              <a:cxnLst/>
              <a:rect l="l" t="t" r="r" b="b"/>
              <a:pathLst>
                <a:path w="822705" h="915549" extrusionOk="0">
                  <a:moveTo>
                    <a:pt x="822706" y="915550"/>
                  </a:moveTo>
                  <a:cubicBezTo>
                    <a:pt x="822706" y="781012"/>
                    <a:pt x="790957" y="631985"/>
                    <a:pt x="731601" y="491237"/>
                  </a:cubicBezTo>
                  <a:cubicBezTo>
                    <a:pt x="672244" y="350489"/>
                    <a:pt x="589422" y="226300"/>
                    <a:pt x="496246" y="137298"/>
                  </a:cubicBezTo>
                  <a:cubicBezTo>
                    <a:pt x="402380" y="48296"/>
                    <a:pt x="302993" y="0"/>
                    <a:pt x="213268" y="0"/>
                  </a:cubicBezTo>
                  <a:cubicBezTo>
                    <a:pt x="123544" y="0"/>
                    <a:pt x="49003" y="47606"/>
                    <a:pt x="0" y="135918"/>
                  </a:cubicBezTo>
                  <a:lnTo>
                    <a:pt x="381675" y="661652"/>
                  </a:lnTo>
                  <a:lnTo>
                    <a:pt x="822706" y="915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77;p46">
              <a:extLst>
                <a:ext uri="{FF2B5EF4-FFF2-40B4-BE49-F238E27FC236}">
                  <a16:creationId xmlns:a16="http://schemas.microsoft.com/office/drawing/2014/main" id="{94DC4B67-80DF-2344-9ED5-EF435CCA7EA6}"/>
                </a:ext>
              </a:extLst>
            </p:cNvPr>
            <p:cNvSpPr/>
            <p:nvPr/>
          </p:nvSpPr>
          <p:spPr>
            <a:xfrm>
              <a:off x="5892850" y="3492608"/>
              <a:ext cx="77646" cy="54160"/>
            </a:xfrm>
            <a:custGeom>
              <a:avLst/>
              <a:gdLst/>
              <a:ahLst/>
              <a:cxnLst/>
              <a:rect l="l" t="t" r="r" b="b"/>
              <a:pathLst>
                <a:path w="776463" h="541602" extrusionOk="0">
                  <a:moveTo>
                    <a:pt x="0" y="0"/>
                  </a:moveTo>
                  <a:lnTo>
                    <a:pt x="776463" y="447771"/>
                  </a:lnTo>
                  <a:lnTo>
                    <a:pt x="776463" y="541603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78;p46">
              <a:extLst>
                <a:ext uri="{FF2B5EF4-FFF2-40B4-BE49-F238E27FC236}">
                  <a16:creationId xmlns:a16="http://schemas.microsoft.com/office/drawing/2014/main" id="{DC36F33E-C286-5749-8C38-78BBF737B3A1}"/>
                </a:ext>
              </a:extLst>
            </p:cNvPr>
            <p:cNvSpPr/>
            <p:nvPr/>
          </p:nvSpPr>
          <p:spPr>
            <a:xfrm>
              <a:off x="5892850" y="3510909"/>
              <a:ext cx="94142" cy="63681"/>
            </a:xfrm>
            <a:custGeom>
              <a:avLst/>
              <a:gdLst/>
              <a:ahLst/>
              <a:cxnLst/>
              <a:rect l="l" t="t" r="r" b="b"/>
              <a:pathLst>
                <a:path w="941418" h="636814" extrusionOk="0">
                  <a:moveTo>
                    <a:pt x="0" y="0"/>
                  </a:moveTo>
                  <a:lnTo>
                    <a:pt x="941419" y="542982"/>
                  </a:lnTo>
                  <a:lnTo>
                    <a:pt x="941419" y="636814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79;p46">
              <a:extLst>
                <a:ext uri="{FF2B5EF4-FFF2-40B4-BE49-F238E27FC236}">
                  <a16:creationId xmlns:a16="http://schemas.microsoft.com/office/drawing/2014/main" id="{68421109-41A2-4149-B559-F20C73D93297}"/>
                </a:ext>
              </a:extLst>
            </p:cNvPr>
            <p:cNvSpPr/>
            <p:nvPr/>
          </p:nvSpPr>
          <p:spPr>
            <a:xfrm>
              <a:off x="5892850" y="3529211"/>
              <a:ext cx="61013" cy="44570"/>
            </a:xfrm>
            <a:custGeom>
              <a:avLst/>
              <a:gdLst/>
              <a:ahLst/>
              <a:cxnLst/>
              <a:rect l="l" t="t" r="r" b="b"/>
              <a:pathLst>
                <a:path w="610127" h="445701" extrusionOk="0">
                  <a:moveTo>
                    <a:pt x="0" y="0"/>
                  </a:moveTo>
                  <a:lnTo>
                    <a:pt x="610128" y="351869"/>
                  </a:lnTo>
                  <a:lnTo>
                    <a:pt x="610128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80;p46">
              <a:extLst>
                <a:ext uri="{FF2B5EF4-FFF2-40B4-BE49-F238E27FC236}">
                  <a16:creationId xmlns:a16="http://schemas.microsoft.com/office/drawing/2014/main" id="{9ED438A9-FB81-5745-8151-D7A1568703C2}"/>
                </a:ext>
              </a:extLst>
            </p:cNvPr>
            <p:cNvSpPr/>
            <p:nvPr/>
          </p:nvSpPr>
          <p:spPr>
            <a:xfrm>
              <a:off x="5710489" y="3319159"/>
              <a:ext cx="127409" cy="323789"/>
            </a:xfrm>
            <a:custGeom>
              <a:avLst/>
              <a:gdLst/>
              <a:ahLst/>
              <a:cxnLst/>
              <a:rect l="l" t="t" r="r" b="b"/>
              <a:pathLst>
                <a:path w="1274089" h="3237886" extrusionOk="0">
                  <a:moveTo>
                    <a:pt x="0" y="0"/>
                  </a:moveTo>
                  <a:lnTo>
                    <a:pt x="1274090" y="734786"/>
                  </a:lnTo>
                  <a:lnTo>
                    <a:pt x="1274090" y="3237887"/>
                  </a:lnTo>
                  <a:lnTo>
                    <a:pt x="0" y="250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081;p46">
              <a:extLst>
                <a:ext uri="{FF2B5EF4-FFF2-40B4-BE49-F238E27FC236}">
                  <a16:creationId xmlns:a16="http://schemas.microsoft.com/office/drawing/2014/main" id="{35D39084-2A5E-F94F-8FBB-ECA9C2B7839B}"/>
                </a:ext>
              </a:extLst>
            </p:cNvPr>
            <p:cNvSpPr/>
            <p:nvPr/>
          </p:nvSpPr>
          <p:spPr>
            <a:xfrm>
              <a:off x="5685991" y="3340763"/>
              <a:ext cx="127478" cy="323789"/>
            </a:xfrm>
            <a:custGeom>
              <a:avLst/>
              <a:gdLst/>
              <a:ahLst/>
              <a:cxnLst/>
              <a:rect l="l" t="t" r="r" b="b"/>
              <a:pathLst>
                <a:path w="1274779" h="3237886" extrusionOk="0">
                  <a:moveTo>
                    <a:pt x="1274780" y="734786"/>
                  </a:moveTo>
                  <a:lnTo>
                    <a:pt x="690" y="0"/>
                  </a:lnTo>
                  <a:lnTo>
                    <a:pt x="0" y="2503791"/>
                  </a:lnTo>
                  <a:lnTo>
                    <a:pt x="551461" y="2821163"/>
                  </a:lnTo>
                  <a:lnTo>
                    <a:pt x="637735" y="2991578"/>
                  </a:lnTo>
                  <a:lnTo>
                    <a:pt x="724009" y="2921204"/>
                  </a:lnTo>
                  <a:lnTo>
                    <a:pt x="1274780" y="32378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082;p46">
              <a:extLst>
                <a:ext uri="{FF2B5EF4-FFF2-40B4-BE49-F238E27FC236}">
                  <a16:creationId xmlns:a16="http://schemas.microsoft.com/office/drawing/2014/main" id="{1F33BEBB-932A-DF44-BD8B-79005F1955D5}"/>
                </a:ext>
              </a:extLst>
            </p:cNvPr>
            <p:cNvSpPr/>
            <p:nvPr/>
          </p:nvSpPr>
          <p:spPr>
            <a:xfrm>
              <a:off x="5752466" y="3466532"/>
              <a:ext cx="44103" cy="65613"/>
            </a:xfrm>
            <a:custGeom>
              <a:avLst/>
              <a:gdLst/>
              <a:ahLst/>
              <a:cxnLst/>
              <a:rect l="l" t="t" r="r" b="b"/>
              <a:pathLst>
                <a:path w="441031" h="656132" extrusionOk="0">
                  <a:moveTo>
                    <a:pt x="441031" y="254588"/>
                  </a:moveTo>
                  <a:cubicBezTo>
                    <a:pt x="441031" y="361528"/>
                    <a:pt x="420326" y="455360"/>
                    <a:pt x="381675" y="525734"/>
                  </a:cubicBezTo>
                  <a:cubicBezTo>
                    <a:pt x="343024" y="596108"/>
                    <a:pt x="287119" y="640954"/>
                    <a:pt x="220171" y="656132"/>
                  </a:cubicBezTo>
                  <a:lnTo>
                    <a:pt x="0" y="0"/>
                  </a:lnTo>
                  <a:lnTo>
                    <a:pt x="441031" y="254588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083;p46">
              <a:extLst>
                <a:ext uri="{FF2B5EF4-FFF2-40B4-BE49-F238E27FC236}">
                  <a16:creationId xmlns:a16="http://schemas.microsoft.com/office/drawing/2014/main" id="{88F836FA-32D6-D54B-9585-669FAB5414FE}"/>
                </a:ext>
              </a:extLst>
            </p:cNvPr>
            <p:cNvSpPr/>
            <p:nvPr/>
          </p:nvSpPr>
          <p:spPr>
            <a:xfrm>
              <a:off x="5721431" y="3466601"/>
              <a:ext cx="53214" cy="66087"/>
            </a:xfrm>
            <a:custGeom>
              <a:avLst/>
              <a:gdLst/>
              <a:ahLst/>
              <a:cxnLst/>
              <a:rect l="l" t="t" r="r" b="b"/>
              <a:pathLst>
                <a:path w="532135" h="660871" extrusionOk="0">
                  <a:moveTo>
                    <a:pt x="532136" y="655443"/>
                  </a:moveTo>
                  <a:cubicBezTo>
                    <a:pt x="447933" y="674071"/>
                    <a:pt x="350616" y="644404"/>
                    <a:pt x="253990" y="571960"/>
                  </a:cubicBezTo>
                  <a:cubicBezTo>
                    <a:pt x="158053" y="498827"/>
                    <a:pt x="68329" y="386366"/>
                    <a:pt x="0" y="251828"/>
                  </a:cubicBezTo>
                  <a:lnTo>
                    <a:pt x="311966" y="0"/>
                  </a:lnTo>
                  <a:lnTo>
                    <a:pt x="532136" y="6554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84;p46">
              <a:extLst>
                <a:ext uri="{FF2B5EF4-FFF2-40B4-BE49-F238E27FC236}">
                  <a16:creationId xmlns:a16="http://schemas.microsoft.com/office/drawing/2014/main" id="{F68D0A92-7731-1041-945E-31C5900B1570}"/>
                </a:ext>
              </a:extLst>
            </p:cNvPr>
            <p:cNvSpPr/>
            <p:nvPr/>
          </p:nvSpPr>
          <p:spPr>
            <a:xfrm>
              <a:off x="5708631" y="3400552"/>
              <a:ext cx="88068" cy="91624"/>
            </a:xfrm>
            <a:custGeom>
              <a:avLst/>
              <a:gdLst/>
              <a:ahLst/>
              <a:cxnLst/>
              <a:rect l="l" t="t" r="r" b="b"/>
              <a:pathLst>
                <a:path w="880681" h="916239" extrusionOk="0">
                  <a:moveTo>
                    <a:pt x="880682" y="916240"/>
                  </a:moveTo>
                  <a:cubicBezTo>
                    <a:pt x="880682" y="815509"/>
                    <a:pt x="862737" y="706498"/>
                    <a:pt x="828918" y="598178"/>
                  </a:cubicBezTo>
                  <a:cubicBezTo>
                    <a:pt x="794408" y="489857"/>
                    <a:pt x="745405" y="385676"/>
                    <a:pt x="685358" y="295294"/>
                  </a:cubicBezTo>
                  <a:cubicBezTo>
                    <a:pt x="625312" y="204912"/>
                    <a:pt x="555603" y="130399"/>
                    <a:pt x="483823" y="78653"/>
                  </a:cubicBezTo>
                  <a:cubicBezTo>
                    <a:pt x="411353" y="26908"/>
                    <a:pt x="338883" y="0"/>
                    <a:pt x="271935" y="0"/>
                  </a:cubicBezTo>
                  <a:cubicBezTo>
                    <a:pt x="204986" y="0"/>
                    <a:pt x="145630" y="26218"/>
                    <a:pt x="100078" y="77273"/>
                  </a:cubicBezTo>
                  <a:cubicBezTo>
                    <a:pt x="53835" y="128329"/>
                    <a:pt x="22776" y="202152"/>
                    <a:pt x="8282" y="292534"/>
                  </a:cubicBezTo>
                  <a:cubicBezTo>
                    <a:pt x="-5522" y="382917"/>
                    <a:pt x="-2071" y="486407"/>
                    <a:pt x="18635" y="594728"/>
                  </a:cubicBezTo>
                  <a:cubicBezTo>
                    <a:pt x="39341" y="703049"/>
                    <a:pt x="77301" y="812059"/>
                    <a:pt x="129065" y="912790"/>
                  </a:cubicBezTo>
                  <a:lnTo>
                    <a:pt x="441031" y="660962"/>
                  </a:lnTo>
                  <a:lnTo>
                    <a:pt x="880682" y="9162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85;p46">
              <a:extLst>
                <a:ext uri="{FF2B5EF4-FFF2-40B4-BE49-F238E27FC236}">
                  <a16:creationId xmlns:a16="http://schemas.microsoft.com/office/drawing/2014/main" id="{E6AB2160-6642-3941-9083-82414D72E258}"/>
                </a:ext>
              </a:extLst>
            </p:cNvPr>
            <p:cNvSpPr/>
            <p:nvPr/>
          </p:nvSpPr>
          <p:spPr>
            <a:xfrm>
              <a:off x="5702644" y="3530105"/>
              <a:ext cx="88137" cy="60232"/>
            </a:xfrm>
            <a:custGeom>
              <a:avLst/>
              <a:gdLst/>
              <a:ahLst/>
              <a:cxnLst/>
              <a:rect l="l" t="t" r="r" b="b"/>
              <a:pathLst>
                <a:path w="881371" h="602317" extrusionOk="0">
                  <a:moveTo>
                    <a:pt x="0" y="0"/>
                  </a:moveTo>
                  <a:lnTo>
                    <a:pt x="881372" y="508485"/>
                  </a:lnTo>
                  <a:lnTo>
                    <a:pt x="881372" y="602317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086;p46">
              <a:extLst>
                <a:ext uri="{FF2B5EF4-FFF2-40B4-BE49-F238E27FC236}">
                  <a16:creationId xmlns:a16="http://schemas.microsoft.com/office/drawing/2014/main" id="{BE5EDE7C-673A-E740-BC0B-931F6D6DAF97}"/>
                </a:ext>
              </a:extLst>
            </p:cNvPr>
            <p:cNvSpPr/>
            <p:nvPr/>
          </p:nvSpPr>
          <p:spPr>
            <a:xfrm>
              <a:off x="5702644" y="3548338"/>
              <a:ext cx="91519" cy="62232"/>
            </a:xfrm>
            <a:custGeom>
              <a:avLst/>
              <a:gdLst/>
              <a:ahLst/>
              <a:cxnLst/>
              <a:rect l="l" t="t" r="r" b="b"/>
              <a:pathLst>
                <a:path w="915191" h="622325" extrusionOk="0">
                  <a:moveTo>
                    <a:pt x="0" y="0"/>
                  </a:moveTo>
                  <a:lnTo>
                    <a:pt x="915191" y="528494"/>
                  </a:lnTo>
                  <a:lnTo>
                    <a:pt x="915191" y="622325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87;p46">
              <a:extLst>
                <a:ext uri="{FF2B5EF4-FFF2-40B4-BE49-F238E27FC236}">
                  <a16:creationId xmlns:a16="http://schemas.microsoft.com/office/drawing/2014/main" id="{E7066E60-596E-DB41-AAE5-08716DD92653}"/>
                </a:ext>
              </a:extLst>
            </p:cNvPr>
            <p:cNvSpPr/>
            <p:nvPr/>
          </p:nvSpPr>
          <p:spPr>
            <a:xfrm>
              <a:off x="5702644" y="3566639"/>
              <a:ext cx="61013" cy="44570"/>
            </a:xfrm>
            <a:custGeom>
              <a:avLst/>
              <a:gdLst/>
              <a:ahLst/>
              <a:cxnLst/>
              <a:rect l="l" t="t" r="r" b="b"/>
              <a:pathLst>
                <a:path w="610127" h="445700" extrusionOk="0">
                  <a:moveTo>
                    <a:pt x="0" y="0"/>
                  </a:moveTo>
                  <a:lnTo>
                    <a:pt x="610127" y="351869"/>
                  </a:lnTo>
                  <a:lnTo>
                    <a:pt x="610127" y="445701"/>
                  </a:lnTo>
                  <a:lnTo>
                    <a:pt x="0" y="93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13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</a:t>
            </a:r>
            <a:endParaRPr dirty="0"/>
          </a:p>
        </p:txBody>
      </p:sp>
      <p:sp>
        <p:nvSpPr>
          <p:cNvPr id="689" name="Google Shape;68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90" name="Google Shape;690;p43"/>
          <p:cNvPicPr preferRelativeResize="0"/>
          <p:nvPr/>
        </p:nvPicPr>
        <p:blipFill>
          <a:blip r:embed="rId3"/>
          <a:srcRect/>
          <a:stretch/>
        </p:blipFill>
        <p:spPr>
          <a:xfrm>
            <a:off x="2879746" y="184307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1" name="Google Shape;691;p43"/>
          <p:cNvSpPr txBox="1"/>
          <p:nvPr/>
        </p:nvSpPr>
        <p:spPr>
          <a:xfrm>
            <a:off x="2884771" y="3462104"/>
            <a:ext cx="1489200" cy="3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Gabriel Bobello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ALUNO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92" name="Google Shape;692;p43"/>
          <p:cNvPicPr preferRelativeResize="0"/>
          <p:nvPr/>
        </p:nvPicPr>
        <p:blipFill>
          <a:blip r:embed="rId4"/>
          <a:srcRect/>
          <a:stretch/>
        </p:blipFill>
        <p:spPr>
          <a:xfrm>
            <a:off x="4859471" y="184307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4864496" y="3462104"/>
            <a:ext cx="1489200" cy="31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Rômulo Beninca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ORIENTADOR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9FFAB22B-D793-2D4F-B073-773ACEB505B9}"/>
              </a:ext>
            </a:extLst>
          </p:cNvPr>
          <p:cNvGrpSpPr/>
          <p:nvPr/>
        </p:nvGrpSpPr>
        <p:grpSpPr>
          <a:xfrm>
            <a:off x="5190962" y="577054"/>
            <a:ext cx="3777372" cy="4655473"/>
            <a:chOff x="2522057" y="2360511"/>
            <a:chExt cx="554801" cy="683772"/>
          </a:xfrm>
        </p:grpSpPr>
        <p:sp>
          <p:nvSpPr>
            <p:cNvPr id="62" name="Google Shape;986;p46">
              <a:extLst>
                <a:ext uri="{FF2B5EF4-FFF2-40B4-BE49-F238E27FC236}">
                  <a16:creationId xmlns:a16="http://schemas.microsoft.com/office/drawing/2014/main" id="{4F7AED75-8870-594A-9BF2-56288195E82B}"/>
                </a:ext>
              </a:extLst>
            </p:cNvPr>
            <p:cNvSpPr/>
            <p:nvPr/>
          </p:nvSpPr>
          <p:spPr>
            <a:xfrm>
              <a:off x="2766348" y="2360511"/>
              <a:ext cx="101967" cy="369432"/>
            </a:xfrm>
            <a:custGeom>
              <a:avLst/>
              <a:gdLst/>
              <a:ahLst/>
              <a:cxnLst/>
              <a:rect l="l" t="t" r="r" b="b"/>
              <a:pathLst>
                <a:path w="1019671" h="3694319" extrusionOk="0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87;p46">
              <a:extLst>
                <a:ext uri="{FF2B5EF4-FFF2-40B4-BE49-F238E27FC236}">
                  <a16:creationId xmlns:a16="http://schemas.microsoft.com/office/drawing/2014/main" id="{63C7C596-1DF4-034D-9679-040028249AF9}"/>
                </a:ext>
              </a:extLst>
            </p:cNvPr>
            <p:cNvSpPr/>
            <p:nvPr/>
          </p:nvSpPr>
          <p:spPr>
            <a:xfrm>
              <a:off x="2820104" y="2635875"/>
              <a:ext cx="36888" cy="103575"/>
            </a:xfrm>
            <a:custGeom>
              <a:avLst/>
              <a:gdLst/>
              <a:ahLst/>
              <a:cxnLst/>
              <a:rect l="l" t="t" r="r" b="b"/>
              <a:pathLst>
                <a:path w="368879" h="1035752" extrusionOk="0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88;p46">
              <a:extLst>
                <a:ext uri="{FF2B5EF4-FFF2-40B4-BE49-F238E27FC236}">
                  <a16:creationId xmlns:a16="http://schemas.microsoft.com/office/drawing/2014/main" id="{126FB32F-7AEF-ED46-BBFD-0C04DFBE30BD}"/>
                </a:ext>
              </a:extLst>
            </p:cNvPr>
            <p:cNvSpPr/>
            <p:nvPr/>
          </p:nvSpPr>
          <p:spPr>
            <a:xfrm>
              <a:off x="2728277" y="2586844"/>
              <a:ext cx="36831" cy="82417"/>
            </a:xfrm>
            <a:custGeom>
              <a:avLst/>
              <a:gdLst/>
              <a:ahLst/>
              <a:cxnLst/>
              <a:rect l="l" t="t" r="r" b="b"/>
              <a:pathLst>
                <a:path w="368315" h="824169" extrusionOk="0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89;p46">
              <a:extLst>
                <a:ext uri="{FF2B5EF4-FFF2-40B4-BE49-F238E27FC236}">
                  <a16:creationId xmlns:a16="http://schemas.microsoft.com/office/drawing/2014/main" id="{C545BD45-6B5E-2445-8198-926848537627}"/>
                </a:ext>
              </a:extLst>
            </p:cNvPr>
            <p:cNvSpPr/>
            <p:nvPr/>
          </p:nvSpPr>
          <p:spPr>
            <a:xfrm>
              <a:off x="2741962" y="2378797"/>
              <a:ext cx="101951" cy="369432"/>
            </a:xfrm>
            <a:custGeom>
              <a:avLst/>
              <a:gdLst/>
              <a:ahLst/>
              <a:cxnLst/>
              <a:rect l="l" t="t" r="r" b="b"/>
              <a:pathLst>
                <a:path w="1019507" h="3694319" extrusionOk="0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99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90;p46">
              <a:extLst>
                <a:ext uri="{FF2B5EF4-FFF2-40B4-BE49-F238E27FC236}">
                  <a16:creationId xmlns:a16="http://schemas.microsoft.com/office/drawing/2014/main" id="{4A6B70B2-8A88-7A4E-BA19-25C7722FF28D}"/>
                </a:ext>
              </a:extLst>
            </p:cNvPr>
            <p:cNvSpPr/>
            <p:nvPr/>
          </p:nvSpPr>
          <p:spPr>
            <a:xfrm>
              <a:off x="2792820" y="2378797"/>
              <a:ext cx="50942" cy="369432"/>
            </a:xfrm>
            <a:custGeom>
              <a:avLst/>
              <a:gdLst/>
              <a:ahLst/>
              <a:cxnLst/>
              <a:rect l="l" t="t" r="r" b="b"/>
              <a:pathLst>
                <a:path w="509424" h="3694319" extrusionOk="0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91;p46">
              <a:extLst>
                <a:ext uri="{FF2B5EF4-FFF2-40B4-BE49-F238E27FC236}">
                  <a16:creationId xmlns:a16="http://schemas.microsoft.com/office/drawing/2014/main" id="{715DA607-C3A9-A343-82BD-CA4C480733B4}"/>
                </a:ext>
              </a:extLst>
            </p:cNvPr>
            <p:cNvSpPr/>
            <p:nvPr/>
          </p:nvSpPr>
          <p:spPr>
            <a:xfrm>
              <a:off x="2766542" y="2437997"/>
              <a:ext cx="51099" cy="76263"/>
            </a:xfrm>
            <a:custGeom>
              <a:avLst/>
              <a:gdLst/>
              <a:ahLst/>
              <a:cxnLst/>
              <a:rect l="l" t="t" r="r" b="b"/>
              <a:pathLst>
                <a:path w="510988" h="762629" extrusionOk="0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92;p46">
              <a:extLst>
                <a:ext uri="{FF2B5EF4-FFF2-40B4-BE49-F238E27FC236}">
                  <a16:creationId xmlns:a16="http://schemas.microsoft.com/office/drawing/2014/main" id="{B00B8D24-021D-084F-BEFA-D6E6EAF482D4}"/>
                </a:ext>
              </a:extLst>
            </p:cNvPr>
            <p:cNvSpPr/>
            <p:nvPr/>
          </p:nvSpPr>
          <p:spPr>
            <a:xfrm>
              <a:off x="2631998" y="2761138"/>
              <a:ext cx="294222" cy="283145"/>
            </a:xfrm>
            <a:custGeom>
              <a:avLst/>
              <a:gdLst/>
              <a:ahLst/>
              <a:cxnLst/>
              <a:rect l="l" t="t" r="r" b="b"/>
              <a:pathLst>
                <a:path w="2942216" h="2831453" extrusionOk="0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59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93;p46">
              <a:extLst>
                <a:ext uri="{FF2B5EF4-FFF2-40B4-BE49-F238E27FC236}">
                  <a16:creationId xmlns:a16="http://schemas.microsoft.com/office/drawing/2014/main" id="{ED3D7B77-F48A-9045-8F91-974803CCB03A}"/>
                </a:ext>
              </a:extLst>
            </p:cNvPr>
            <p:cNvSpPr/>
            <p:nvPr/>
          </p:nvSpPr>
          <p:spPr>
            <a:xfrm>
              <a:off x="2879432" y="2599839"/>
              <a:ext cx="182073" cy="199762"/>
            </a:xfrm>
            <a:custGeom>
              <a:avLst/>
              <a:gdLst/>
              <a:ahLst/>
              <a:cxnLst/>
              <a:rect l="l" t="t" r="r" b="b"/>
              <a:pathLst>
                <a:path w="1820731" h="1997618" extrusionOk="0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94;p46">
              <a:extLst>
                <a:ext uri="{FF2B5EF4-FFF2-40B4-BE49-F238E27FC236}">
                  <a16:creationId xmlns:a16="http://schemas.microsoft.com/office/drawing/2014/main" id="{CB5A71EA-5060-9541-85A0-7035B079DC2D}"/>
                </a:ext>
              </a:extLst>
            </p:cNvPr>
            <p:cNvSpPr/>
            <p:nvPr/>
          </p:nvSpPr>
          <p:spPr>
            <a:xfrm>
              <a:off x="3008144" y="2695490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95;p46">
              <a:extLst>
                <a:ext uri="{FF2B5EF4-FFF2-40B4-BE49-F238E27FC236}">
                  <a16:creationId xmlns:a16="http://schemas.microsoft.com/office/drawing/2014/main" id="{09ED661A-2CD9-5642-A750-F9F69B08C29B}"/>
                </a:ext>
              </a:extLst>
            </p:cNvPr>
            <p:cNvSpPr/>
            <p:nvPr/>
          </p:nvSpPr>
          <p:spPr>
            <a:xfrm>
              <a:off x="2926090" y="2649741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96;p46">
              <a:extLst>
                <a:ext uri="{FF2B5EF4-FFF2-40B4-BE49-F238E27FC236}">
                  <a16:creationId xmlns:a16="http://schemas.microsoft.com/office/drawing/2014/main" id="{2370F091-B8B0-BC49-9D0A-0C6290D84A6C}"/>
                </a:ext>
              </a:extLst>
            </p:cNvPr>
            <p:cNvSpPr/>
            <p:nvPr/>
          </p:nvSpPr>
          <p:spPr>
            <a:xfrm>
              <a:off x="2926157" y="2666352"/>
              <a:ext cx="71942" cy="49840"/>
            </a:xfrm>
            <a:custGeom>
              <a:avLst/>
              <a:gdLst/>
              <a:ahLst/>
              <a:cxnLst/>
              <a:rect l="l" t="t" r="r" b="b"/>
              <a:pathLst>
                <a:path w="719417" h="498397" extrusionOk="0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97;p46">
              <a:extLst>
                <a:ext uri="{FF2B5EF4-FFF2-40B4-BE49-F238E27FC236}">
                  <a16:creationId xmlns:a16="http://schemas.microsoft.com/office/drawing/2014/main" id="{9560CBA4-987C-4640-8175-E6D3C66C91AD}"/>
                </a:ext>
              </a:extLst>
            </p:cNvPr>
            <p:cNvSpPr/>
            <p:nvPr/>
          </p:nvSpPr>
          <p:spPr>
            <a:xfrm>
              <a:off x="2926157" y="2682964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98;p46">
              <a:extLst>
                <a:ext uri="{FF2B5EF4-FFF2-40B4-BE49-F238E27FC236}">
                  <a16:creationId xmlns:a16="http://schemas.microsoft.com/office/drawing/2014/main" id="{4B90DAA9-EC5E-514C-95A2-CCB511FDC9A3}"/>
                </a:ext>
              </a:extLst>
            </p:cNvPr>
            <p:cNvSpPr/>
            <p:nvPr/>
          </p:nvSpPr>
          <p:spPr>
            <a:xfrm>
              <a:off x="2895655" y="2631527"/>
              <a:ext cx="20708" cy="30686"/>
            </a:xfrm>
            <a:custGeom>
              <a:avLst/>
              <a:gdLst/>
              <a:ahLst/>
              <a:cxnLst/>
              <a:rect l="l" t="t" r="r" b="b"/>
              <a:pathLst>
                <a:path w="207084" h="306860" extrusionOk="0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99;p46">
              <a:extLst>
                <a:ext uri="{FF2B5EF4-FFF2-40B4-BE49-F238E27FC236}">
                  <a16:creationId xmlns:a16="http://schemas.microsoft.com/office/drawing/2014/main" id="{E294ADE3-A807-3046-B287-7C3DBC95E3AD}"/>
                </a:ext>
              </a:extLst>
            </p:cNvPr>
            <p:cNvSpPr/>
            <p:nvPr/>
          </p:nvSpPr>
          <p:spPr>
            <a:xfrm>
              <a:off x="2541431" y="2361717"/>
              <a:ext cx="182073" cy="214203"/>
            </a:xfrm>
            <a:custGeom>
              <a:avLst/>
              <a:gdLst/>
              <a:ahLst/>
              <a:cxnLst/>
              <a:rect l="l" t="t" r="r" b="b"/>
              <a:pathLst>
                <a:path w="1820731" h="2142033" extrusionOk="0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000;p46">
              <a:extLst>
                <a:ext uri="{FF2B5EF4-FFF2-40B4-BE49-F238E27FC236}">
                  <a16:creationId xmlns:a16="http://schemas.microsoft.com/office/drawing/2014/main" id="{66C0336F-1E09-7D47-A286-C7252EA85072}"/>
                </a:ext>
              </a:extLst>
            </p:cNvPr>
            <p:cNvSpPr/>
            <p:nvPr/>
          </p:nvSpPr>
          <p:spPr>
            <a:xfrm>
              <a:off x="2522057" y="2372903"/>
              <a:ext cx="68714" cy="65356"/>
            </a:xfrm>
            <a:custGeom>
              <a:avLst/>
              <a:gdLst/>
              <a:ahLst/>
              <a:cxnLst/>
              <a:rect l="l" t="t" r="r" b="b"/>
              <a:pathLst>
                <a:path w="687144" h="653558" extrusionOk="0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001;p46">
              <a:extLst>
                <a:ext uri="{FF2B5EF4-FFF2-40B4-BE49-F238E27FC236}">
                  <a16:creationId xmlns:a16="http://schemas.microsoft.com/office/drawing/2014/main" id="{05AF33E7-83CF-6649-9D64-87186AB0CDD8}"/>
                </a:ext>
              </a:extLst>
            </p:cNvPr>
            <p:cNvSpPr/>
            <p:nvPr/>
          </p:nvSpPr>
          <p:spPr>
            <a:xfrm>
              <a:off x="2636490" y="2439550"/>
              <a:ext cx="39871" cy="31301"/>
            </a:xfrm>
            <a:custGeom>
              <a:avLst/>
              <a:gdLst/>
              <a:ahLst/>
              <a:cxnLst/>
              <a:rect l="l" t="t" r="r" b="b"/>
              <a:pathLst>
                <a:path w="398705" h="313009" extrusionOk="0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002;p46">
              <a:extLst>
                <a:ext uri="{FF2B5EF4-FFF2-40B4-BE49-F238E27FC236}">
                  <a16:creationId xmlns:a16="http://schemas.microsoft.com/office/drawing/2014/main" id="{664843D9-A4A4-504D-BBAE-936E306AC765}"/>
                </a:ext>
              </a:extLst>
            </p:cNvPr>
            <p:cNvSpPr/>
            <p:nvPr/>
          </p:nvSpPr>
          <p:spPr>
            <a:xfrm>
              <a:off x="2599619" y="2434862"/>
              <a:ext cx="76850" cy="52661"/>
            </a:xfrm>
            <a:custGeom>
              <a:avLst/>
              <a:gdLst/>
              <a:ahLst/>
              <a:cxnLst/>
              <a:rect l="l" t="t" r="r" b="b"/>
              <a:pathLst>
                <a:path w="768499" h="526608" extrusionOk="0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003;p46">
              <a:extLst>
                <a:ext uri="{FF2B5EF4-FFF2-40B4-BE49-F238E27FC236}">
                  <a16:creationId xmlns:a16="http://schemas.microsoft.com/office/drawing/2014/main" id="{FD50584E-D246-EA41-995A-FF2EA9D2CC5A}"/>
                </a:ext>
              </a:extLst>
            </p:cNvPr>
            <p:cNvSpPr/>
            <p:nvPr/>
          </p:nvSpPr>
          <p:spPr>
            <a:xfrm>
              <a:off x="2583396" y="2442096"/>
              <a:ext cx="93121" cy="62065"/>
            </a:xfrm>
            <a:custGeom>
              <a:avLst/>
              <a:gdLst/>
              <a:ahLst/>
              <a:cxnLst/>
              <a:rect l="l" t="t" r="r" b="b"/>
              <a:pathLst>
                <a:path w="931208" h="620645" extrusionOk="0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004;p46">
              <a:extLst>
                <a:ext uri="{FF2B5EF4-FFF2-40B4-BE49-F238E27FC236}">
                  <a16:creationId xmlns:a16="http://schemas.microsoft.com/office/drawing/2014/main" id="{9D2202EE-FD5B-D745-A14E-B4F3409848D5}"/>
                </a:ext>
              </a:extLst>
            </p:cNvPr>
            <p:cNvSpPr/>
            <p:nvPr/>
          </p:nvSpPr>
          <p:spPr>
            <a:xfrm>
              <a:off x="2686030" y="2467381"/>
              <a:ext cx="20708" cy="30658"/>
            </a:xfrm>
            <a:custGeom>
              <a:avLst/>
              <a:gdLst/>
              <a:ahLst/>
              <a:cxnLst/>
              <a:rect l="l" t="t" r="r" b="b"/>
              <a:pathLst>
                <a:path w="207084" h="306577" extrusionOk="0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005;p46">
              <a:extLst>
                <a:ext uri="{FF2B5EF4-FFF2-40B4-BE49-F238E27FC236}">
                  <a16:creationId xmlns:a16="http://schemas.microsoft.com/office/drawing/2014/main" id="{0C1B6230-0E65-F748-9D82-DDF3D443989E}"/>
                </a:ext>
              </a:extLst>
            </p:cNvPr>
            <p:cNvSpPr/>
            <p:nvPr/>
          </p:nvSpPr>
          <p:spPr>
            <a:xfrm>
              <a:off x="2590368" y="2504724"/>
              <a:ext cx="108719" cy="119226"/>
            </a:xfrm>
            <a:custGeom>
              <a:avLst/>
              <a:gdLst/>
              <a:ahLst/>
              <a:cxnLst/>
              <a:rect l="l" t="t" r="r" b="b"/>
              <a:pathLst>
                <a:path w="1087194" h="1192257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006;p46">
              <a:extLst>
                <a:ext uri="{FF2B5EF4-FFF2-40B4-BE49-F238E27FC236}">
                  <a16:creationId xmlns:a16="http://schemas.microsoft.com/office/drawing/2014/main" id="{DD7EDD00-BF19-E640-A2F7-A39BE4210FFD}"/>
                </a:ext>
              </a:extLst>
            </p:cNvPr>
            <p:cNvSpPr/>
            <p:nvPr/>
          </p:nvSpPr>
          <p:spPr>
            <a:xfrm>
              <a:off x="2618121" y="2534263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007;p46">
              <a:extLst>
                <a:ext uri="{FF2B5EF4-FFF2-40B4-BE49-F238E27FC236}">
                  <a16:creationId xmlns:a16="http://schemas.microsoft.com/office/drawing/2014/main" id="{C2F1EF6F-C088-5548-81C2-9380E4E1725F}"/>
                </a:ext>
              </a:extLst>
            </p:cNvPr>
            <p:cNvSpPr/>
            <p:nvPr/>
          </p:nvSpPr>
          <p:spPr>
            <a:xfrm>
              <a:off x="2618121" y="2547861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08;p46">
              <a:extLst>
                <a:ext uri="{FF2B5EF4-FFF2-40B4-BE49-F238E27FC236}">
                  <a16:creationId xmlns:a16="http://schemas.microsoft.com/office/drawing/2014/main" id="{0443B6D5-F914-7A43-98DB-C95310FEFD85}"/>
                </a:ext>
              </a:extLst>
            </p:cNvPr>
            <p:cNvSpPr/>
            <p:nvPr/>
          </p:nvSpPr>
          <p:spPr>
            <a:xfrm>
              <a:off x="2600088" y="2523577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2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009;p46">
              <a:extLst>
                <a:ext uri="{FF2B5EF4-FFF2-40B4-BE49-F238E27FC236}">
                  <a16:creationId xmlns:a16="http://schemas.microsoft.com/office/drawing/2014/main" id="{47405FF1-5A04-3E4E-B39F-0C61B4B8F8AD}"/>
                </a:ext>
              </a:extLst>
            </p:cNvPr>
            <p:cNvSpPr/>
            <p:nvPr/>
          </p:nvSpPr>
          <p:spPr>
            <a:xfrm>
              <a:off x="2912281" y="2547325"/>
              <a:ext cx="108719" cy="119293"/>
            </a:xfrm>
            <a:custGeom>
              <a:avLst/>
              <a:gdLst/>
              <a:ahLst/>
              <a:cxnLst/>
              <a:rect l="l" t="t" r="r" b="b"/>
              <a:pathLst>
                <a:path w="1087194" h="1192929" extrusionOk="0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010;p46">
              <a:extLst>
                <a:ext uri="{FF2B5EF4-FFF2-40B4-BE49-F238E27FC236}">
                  <a16:creationId xmlns:a16="http://schemas.microsoft.com/office/drawing/2014/main" id="{DE873AB4-5DB3-3845-BF4F-9DDF7AF18F65}"/>
                </a:ext>
              </a:extLst>
            </p:cNvPr>
            <p:cNvSpPr/>
            <p:nvPr/>
          </p:nvSpPr>
          <p:spPr>
            <a:xfrm>
              <a:off x="2940034" y="2576931"/>
              <a:ext cx="37248" cy="28278"/>
            </a:xfrm>
            <a:custGeom>
              <a:avLst/>
              <a:gdLst/>
              <a:ahLst/>
              <a:cxnLst/>
              <a:rect l="l" t="t" r="r" b="b"/>
              <a:pathLst>
                <a:path w="372483" h="282783" extrusionOk="0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011;p46">
              <a:extLst>
                <a:ext uri="{FF2B5EF4-FFF2-40B4-BE49-F238E27FC236}">
                  <a16:creationId xmlns:a16="http://schemas.microsoft.com/office/drawing/2014/main" id="{719AFAA1-AB7E-D949-B45A-8AFBE5D9290F}"/>
                </a:ext>
              </a:extLst>
            </p:cNvPr>
            <p:cNvSpPr/>
            <p:nvPr/>
          </p:nvSpPr>
          <p:spPr>
            <a:xfrm>
              <a:off x="2940101" y="2590528"/>
              <a:ext cx="69656" cy="47019"/>
            </a:xfrm>
            <a:custGeom>
              <a:avLst/>
              <a:gdLst/>
              <a:ahLst/>
              <a:cxnLst/>
              <a:rect l="l" t="t" r="r" b="b"/>
              <a:pathLst>
                <a:path w="696557" h="470186" extrusionOk="0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012;p46">
              <a:extLst>
                <a:ext uri="{FF2B5EF4-FFF2-40B4-BE49-F238E27FC236}">
                  <a16:creationId xmlns:a16="http://schemas.microsoft.com/office/drawing/2014/main" id="{1FB6445E-D3F7-114C-9A6F-6484D0DB1131}"/>
                </a:ext>
              </a:extLst>
            </p:cNvPr>
            <p:cNvSpPr/>
            <p:nvPr/>
          </p:nvSpPr>
          <p:spPr>
            <a:xfrm>
              <a:off x="2922001" y="2566245"/>
              <a:ext cx="12371" cy="18342"/>
            </a:xfrm>
            <a:custGeom>
              <a:avLst/>
              <a:gdLst/>
              <a:ahLst/>
              <a:cxnLst/>
              <a:rect l="l" t="t" r="r" b="b"/>
              <a:pathLst>
                <a:path w="123713" h="183417" extrusionOk="0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162;p16">
            <a:extLst>
              <a:ext uri="{FF2B5EF4-FFF2-40B4-BE49-F238E27FC236}">
                <a16:creationId xmlns:a16="http://schemas.microsoft.com/office/drawing/2014/main" id="{4443628B-C359-4DBC-B13C-92CC27468EE4}"/>
              </a:ext>
            </a:extLst>
          </p:cNvPr>
          <p:cNvSpPr txBox="1">
            <a:spLocks/>
          </p:cNvSpPr>
          <p:nvPr/>
        </p:nvSpPr>
        <p:spPr>
          <a:xfrm>
            <a:off x="1544366" y="2517193"/>
            <a:ext cx="337132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4400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93055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20084" cy="29535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endParaRPr lang="pt-BR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pt-BR" dirty="0"/>
              <a:t>Objetivos gerais;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pt-BR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pt-BR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pt-BR" dirty="0"/>
              <a:t>Objetivos específicos;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63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JUSTIFICATIVA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20084" cy="295355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800" dirty="0"/>
              <a:t>    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800" dirty="0"/>
              <a:t>      Melhorar a comunicação em meio a pandemia;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800" dirty="0"/>
              <a:t>   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800" dirty="0"/>
              <a:t>      Trabalhar somente com contatos institucionais. 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1472;p47">
            <a:extLst>
              <a:ext uri="{FF2B5EF4-FFF2-40B4-BE49-F238E27FC236}">
                <a16:creationId xmlns:a16="http://schemas.microsoft.com/office/drawing/2014/main" id="{98949F14-1DA2-4BAA-8861-A04A3A989F85}"/>
              </a:ext>
            </a:extLst>
          </p:cNvPr>
          <p:cNvSpPr/>
          <p:nvPr/>
        </p:nvSpPr>
        <p:spPr>
          <a:xfrm>
            <a:off x="897852" y="1584558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4" name="Google Shape;1472;p47">
            <a:extLst>
              <a:ext uri="{FF2B5EF4-FFF2-40B4-BE49-F238E27FC236}">
                <a16:creationId xmlns:a16="http://schemas.microsoft.com/office/drawing/2014/main" id="{45DC7DA2-137F-4833-96D9-CBCE31CA5F61}"/>
              </a:ext>
            </a:extLst>
          </p:cNvPr>
          <p:cNvSpPr/>
          <p:nvPr/>
        </p:nvSpPr>
        <p:spPr>
          <a:xfrm>
            <a:off x="897852" y="223489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5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TRABALHOS CORRELATOS</a:t>
            </a:r>
            <a:endParaRPr dirty="0"/>
          </a:p>
        </p:txBody>
      </p:sp>
      <p:sp>
        <p:nvSpPr>
          <p:cNvPr id="287" name="Google Shape;287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855292" y="836003"/>
            <a:ext cx="4036590" cy="3941676"/>
            <a:chOff x="855292" y="912203"/>
            <a:chExt cx="4036590" cy="3941676"/>
          </a:xfrm>
        </p:grpSpPr>
        <p:sp>
          <p:nvSpPr>
            <p:cNvPr id="289" name="Google Shape;289;p22"/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2"/>
          <p:cNvSpPr/>
          <p:nvPr/>
        </p:nvSpPr>
        <p:spPr>
          <a:xfrm>
            <a:off x="676792" y="1510028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1302785" y="1630071"/>
            <a:ext cx="1228596" cy="347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Chat do Moodle</a:t>
            </a:r>
          </a:p>
        </p:txBody>
      </p:sp>
      <p:grpSp>
        <p:nvGrpSpPr>
          <p:cNvPr id="25" name="Google Shape;288;p22">
            <a:extLst>
              <a:ext uri="{FF2B5EF4-FFF2-40B4-BE49-F238E27FC236}">
                <a16:creationId xmlns:a16="http://schemas.microsoft.com/office/drawing/2014/main" id="{F424E991-7F47-42DB-972D-5424DB0176CA}"/>
              </a:ext>
            </a:extLst>
          </p:cNvPr>
          <p:cNvGrpSpPr/>
          <p:nvPr/>
        </p:nvGrpSpPr>
        <p:grpSpPr>
          <a:xfrm rot="9959038">
            <a:off x="4157111" y="846603"/>
            <a:ext cx="4036590" cy="3941676"/>
            <a:chOff x="855292" y="912203"/>
            <a:chExt cx="4036590" cy="3941676"/>
          </a:xfrm>
        </p:grpSpPr>
        <p:sp>
          <p:nvSpPr>
            <p:cNvPr id="26" name="Google Shape;289;p22">
              <a:extLst>
                <a:ext uri="{FF2B5EF4-FFF2-40B4-BE49-F238E27FC236}">
                  <a16:creationId xmlns:a16="http://schemas.microsoft.com/office/drawing/2014/main" id="{E89ECD53-0FEF-40E4-B305-15138E599866}"/>
                </a:ext>
              </a:extLst>
            </p:cNvPr>
            <p:cNvSpPr/>
            <p:nvPr/>
          </p:nvSpPr>
          <p:spPr>
            <a:xfrm rot="-6597333">
              <a:off x="2895551" y="4185127"/>
              <a:ext cx="586303" cy="586303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0;p22">
              <a:extLst>
                <a:ext uri="{FF2B5EF4-FFF2-40B4-BE49-F238E27FC236}">
                  <a16:creationId xmlns:a16="http://schemas.microsoft.com/office/drawing/2014/main" id="{A3A74E44-80DC-40EA-818D-E17866284DE0}"/>
                </a:ext>
              </a:extLst>
            </p:cNvPr>
            <p:cNvSpPr/>
            <p:nvPr/>
          </p:nvSpPr>
          <p:spPr>
            <a:xfrm rot="-6599386">
              <a:off x="917321" y="1642633"/>
              <a:ext cx="440541" cy="44054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1;p22">
              <a:extLst>
                <a:ext uri="{FF2B5EF4-FFF2-40B4-BE49-F238E27FC236}">
                  <a16:creationId xmlns:a16="http://schemas.microsoft.com/office/drawing/2014/main" id="{E35881AC-326D-466C-B1F7-DDB6838F8365}"/>
                </a:ext>
              </a:extLst>
            </p:cNvPr>
            <p:cNvSpPr/>
            <p:nvPr/>
          </p:nvSpPr>
          <p:spPr>
            <a:xfrm rot="-6598839">
              <a:off x="1486366" y="2582084"/>
              <a:ext cx="1199287" cy="1199287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2;p22">
              <a:extLst>
                <a:ext uri="{FF2B5EF4-FFF2-40B4-BE49-F238E27FC236}">
                  <a16:creationId xmlns:a16="http://schemas.microsoft.com/office/drawing/2014/main" id="{EF8F6124-54EE-4DC4-8D01-9B0DDFEB5BA3}"/>
                </a:ext>
              </a:extLst>
            </p:cNvPr>
            <p:cNvSpPr/>
            <p:nvPr/>
          </p:nvSpPr>
          <p:spPr>
            <a:xfrm rot="-6598620">
              <a:off x="2973641" y="1148863"/>
              <a:ext cx="1681581" cy="1681581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3;p22">
              <a:extLst>
                <a:ext uri="{FF2B5EF4-FFF2-40B4-BE49-F238E27FC236}">
                  <a16:creationId xmlns:a16="http://schemas.microsoft.com/office/drawing/2014/main" id="{ECA8C8B0-CC10-4386-B2BB-91E5B847134F}"/>
                </a:ext>
              </a:extLst>
            </p:cNvPr>
            <p:cNvSpPr/>
            <p:nvPr/>
          </p:nvSpPr>
          <p:spPr>
            <a:xfrm rot="-6597866">
              <a:off x="1260554" y="2443316"/>
              <a:ext cx="629106" cy="629106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4;p22">
              <a:extLst>
                <a:ext uri="{FF2B5EF4-FFF2-40B4-BE49-F238E27FC236}">
                  <a16:creationId xmlns:a16="http://schemas.microsoft.com/office/drawing/2014/main" id="{47DC5A84-2AB5-48D0-BEC6-5C07E1E8FF12}"/>
                </a:ext>
              </a:extLst>
            </p:cNvPr>
            <p:cNvSpPr/>
            <p:nvPr/>
          </p:nvSpPr>
          <p:spPr>
            <a:xfrm rot="-6597701">
              <a:off x="1866350" y="1348918"/>
              <a:ext cx="274172" cy="274172"/>
            </a:xfrm>
            <a:prstGeom prst="ellipse">
              <a:avLst/>
            </a:pr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95;p22">
            <a:extLst>
              <a:ext uri="{FF2B5EF4-FFF2-40B4-BE49-F238E27FC236}">
                <a16:creationId xmlns:a16="http://schemas.microsoft.com/office/drawing/2014/main" id="{307D7864-1C39-46BE-88F8-267B6F163B0D}"/>
              </a:ext>
            </a:extLst>
          </p:cNvPr>
          <p:cNvSpPr/>
          <p:nvPr/>
        </p:nvSpPr>
        <p:spPr>
          <a:xfrm>
            <a:off x="3298320" y="1590110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3" name="Google Shape;296;p22">
            <a:extLst>
              <a:ext uri="{FF2B5EF4-FFF2-40B4-BE49-F238E27FC236}">
                <a16:creationId xmlns:a16="http://schemas.microsoft.com/office/drawing/2014/main" id="{97145236-34EA-46B8-8E2B-B89518BF5362}"/>
              </a:ext>
            </a:extLst>
          </p:cNvPr>
          <p:cNvSpPr txBox="1"/>
          <p:nvPr/>
        </p:nvSpPr>
        <p:spPr>
          <a:xfrm>
            <a:off x="4079532" y="1649247"/>
            <a:ext cx="877776" cy="27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Whatsapp</a:t>
            </a:r>
          </a:p>
        </p:txBody>
      </p:sp>
      <p:sp>
        <p:nvSpPr>
          <p:cNvPr id="34" name="Google Shape;295;p22">
            <a:extLst>
              <a:ext uri="{FF2B5EF4-FFF2-40B4-BE49-F238E27FC236}">
                <a16:creationId xmlns:a16="http://schemas.microsoft.com/office/drawing/2014/main" id="{5A129A7C-0BC5-4EBA-B675-B79CBCF48BD6}"/>
              </a:ext>
            </a:extLst>
          </p:cNvPr>
          <p:cNvSpPr/>
          <p:nvPr/>
        </p:nvSpPr>
        <p:spPr>
          <a:xfrm>
            <a:off x="5931593" y="1580889"/>
            <a:ext cx="2440200" cy="244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  <a:effectLst>
            <a:outerShdw blurRad="228600" dist="50800" dir="5400000" algn="tl" rotWithShape="0">
              <a:schemeClr val="lt1">
                <a:alpha val="549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5" name="Google Shape;296;p22">
            <a:extLst>
              <a:ext uri="{FF2B5EF4-FFF2-40B4-BE49-F238E27FC236}">
                <a16:creationId xmlns:a16="http://schemas.microsoft.com/office/drawing/2014/main" id="{C9CBA129-ACED-454B-9AD5-E2F6AEBBA40C}"/>
              </a:ext>
            </a:extLst>
          </p:cNvPr>
          <p:cNvSpPr txBox="1"/>
          <p:nvPr/>
        </p:nvSpPr>
        <p:spPr>
          <a:xfrm>
            <a:off x="6662705" y="1618270"/>
            <a:ext cx="915338" cy="26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Telegram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032217-16DB-419A-BB09-F1FC1240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3" y="2145254"/>
            <a:ext cx="2348504" cy="13472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2B519D-B205-48A2-AC49-94CF974A0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644" y="1901138"/>
            <a:ext cx="1082624" cy="19664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A8291A-462B-4F25-994D-3F188861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04" y="1866244"/>
            <a:ext cx="1082351" cy="19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/>
      <p:bldP spid="296" grpId="0"/>
      <p:bldP spid="32" grpId="0" animBg="1"/>
      <p:bldP spid="33" grpId="0"/>
      <p:bldP spid="34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 COMPARATIVA</a:t>
            </a:r>
            <a:endParaRPr dirty="0"/>
          </a:p>
        </p:txBody>
      </p:sp>
      <p:sp>
        <p:nvSpPr>
          <p:cNvPr id="310" name="Google Shape;310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09" name="Google Shape;309;p23"/>
          <p:cNvGraphicFramePr/>
          <p:nvPr>
            <p:extLst>
              <p:ext uri="{D42A27DB-BD31-4B8C-83A1-F6EECF244321}">
                <p14:modId xmlns:p14="http://schemas.microsoft.com/office/powerpoint/2010/main" val="2565697758"/>
              </p:ext>
            </p:extLst>
          </p:nvPr>
        </p:nvGraphicFramePr>
        <p:xfrm>
          <a:off x="855300" y="1382900"/>
          <a:ext cx="7433399" cy="3540500"/>
        </p:xfrm>
        <a:graphic>
          <a:graphicData uri="http://schemas.openxmlformats.org/drawingml/2006/table">
            <a:tbl>
              <a:tblPr>
                <a:noFill/>
                <a:tableStyleId>{511C7EFF-B079-44CD-85B6-E6D3598932AC}</a:tableStyleId>
              </a:tblPr>
              <a:tblGrid>
                <a:gridCol w="148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2286">
                  <a:extLst>
                    <a:ext uri="{9D8B030D-6E8A-4147-A177-3AD203B41FA5}">
                      <a16:colId xmlns:a16="http://schemas.microsoft.com/office/drawing/2014/main" val="1587952682"/>
                    </a:ext>
                  </a:extLst>
                </a:gridCol>
              </a:tblGrid>
              <a:tr h="70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Aplicações</a:t>
                      </a:r>
                      <a:endParaRPr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Chat acadêmico</a:t>
                      </a:r>
                      <a:endParaRPr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Contatos institucionais</a:t>
                      </a:r>
                      <a:endParaRPr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Aplicação para celular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Site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Chat do Moodle</a:t>
                      </a:r>
                      <a:endParaRPr sz="1100" dirty="0">
                        <a:solidFill>
                          <a:schemeClr val="accent2"/>
                        </a:solidFill>
                        <a:latin typeface="Barlow Light"/>
                        <a:ea typeface="Barlow Light"/>
                        <a:cs typeface="Barlow Light"/>
                        <a:sym typeface="Barlow Light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24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lang="pt-PT" sz="24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lang="pt-PT" sz="24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lang="pt-PT" sz="2400" b="1" dirty="0">
                        <a:solidFill>
                          <a:schemeClr val="tx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Whatsapp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Telegram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accent2"/>
                          </a:solidFill>
                          <a:latin typeface="Barlow Light"/>
                          <a:ea typeface="Barlow Light"/>
                          <a:cs typeface="Barlow Light"/>
                          <a:sym typeface="Barlow Light"/>
                        </a:rPr>
                        <a:t>IFChat-Application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800" b="0" i="0" u="none" strike="noStrike" cap="none" baseline="0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74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79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MATERIAIS</a:t>
            </a:r>
            <a:endParaRPr dirty="0"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5632317" y="172317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FIREBASE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167068" y="2590525"/>
            <a:ext cx="2236200" cy="1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Base de dados hospedado na nuvem desenvolvido pelo google.</a:t>
            </a:r>
            <a:endParaRPr sz="12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8939" y="1738343"/>
            <a:ext cx="3546900" cy="6690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JAVA SCRIPT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655350" y="2590526"/>
            <a:ext cx="2236200" cy="95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Linguagem de programação que permite criar conteúdos que se atualizam dinamicamente.</a:t>
            </a:r>
            <a:endParaRPr sz="12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2944204" y="1723175"/>
            <a:ext cx="3305700" cy="66900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REACT NATIVE</a:t>
            </a:r>
            <a:endParaRPr dirty="0">
              <a:solidFill>
                <a:schemeClr val="accent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3478947" y="2590525"/>
            <a:ext cx="2236200" cy="9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Biblioteca java script que permite o desenvolvimento de softwares para android e ios de forma nativa.</a:t>
            </a:r>
            <a:endParaRPr sz="1200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B2A7D-ACE0-4F50-8C05-0759012C1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42" y="1898073"/>
            <a:ext cx="319204" cy="31920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7BBFA0F-41D2-4E3A-B0E3-248A348CA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4417" y="1898073"/>
            <a:ext cx="367084" cy="3192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797BF6-90F7-4F60-A9BF-952E31CC8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91104" y="1855443"/>
            <a:ext cx="397020" cy="3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animBg="1"/>
      <p:bldP spid="384" grpId="0"/>
      <p:bldP spid="385" grpId="0" animBg="1"/>
      <p:bldP spid="386" grpId="0"/>
      <p:bldP spid="387" grpId="0" animBg="1"/>
      <p:bldP spid="388" grpId="0"/>
    </p:bld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Messala · SlidesCarnival</Template>
  <TotalTime>1803</TotalTime>
  <Words>1001</Words>
  <Application>Microsoft Office PowerPoint</Application>
  <PresentationFormat>Apresentação na tela (16:9)</PresentationFormat>
  <Paragraphs>173</Paragraphs>
  <Slides>25</Slides>
  <Notes>24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Barlow</vt:lpstr>
      <vt:lpstr>NimbusRomNo9L-Regu</vt:lpstr>
      <vt:lpstr>Barlow Light</vt:lpstr>
      <vt:lpstr>Arial</vt:lpstr>
      <vt:lpstr>Courier New</vt:lpstr>
      <vt:lpstr>Calibri</vt:lpstr>
      <vt:lpstr>Minola template</vt:lpstr>
      <vt:lpstr>Apresentação do PowerPoint</vt:lpstr>
      <vt:lpstr>Apresentação do PowerPoint</vt:lpstr>
      <vt:lpstr>Apresentação</vt:lpstr>
      <vt:lpstr>Apresentação do PowerPoint</vt:lpstr>
      <vt:lpstr>OBJETIVOS</vt:lpstr>
      <vt:lpstr>JUSTIFICATIVA</vt:lpstr>
      <vt:lpstr>TRABALHOS CORRELATOS</vt:lpstr>
      <vt:lpstr>TABELA COMPARATIVA</vt:lpstr>
      <vt:lpstr>MATERIAIS</vt:lpstr>
      <vt:lpstr>FUNCIONAMENTO DA APLICAÇÃO</vt:lpstr>
      <vt:lpstr>TELAS DA APLICAÇÃO</vt:lpstr>
      <vt:lpstr>TELAS DA APLICAÇÃO</vt:lpstr>
      <vt:lpstr>TELA DE CHAT</vt:lpstr>
      <vt:lpstr>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VALIDAÇÃO</vt:lpstr>
      <vt:lpstr>RESULTADOS OBTIDOS</vt:lpstr>
      <vt:lpstr>VÍDEO DA APLICAÇÃO</vt:lpstr>
      <vt:lpstr>CONTATO</vt:lpstr>
      <vt:lpstr>AGRADECIMENTOS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Gabriel Luiz Cardoso Bobello</dc:creator>
  <cp:lastModifiedBy>Gabriel Luiz Cardoso Bobello</cp:lastModifiedBy>
  <cp:revision>45</cp:revision>
  <dcterms:modified xsi:type="dcterms:W3CDTF">2021-04-09T17:58:32Z</dcterms:modified>
</cp:coreProperties>
</file>